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59" r:id="rId2"/>
    <p:sldId id="360" r:id="rId3"/>
    <p:sldId id="361" r:id="rId4"/>
    <p:sldId id="362" r:id="rId5"/>
    <p:sldId id="363" r:id="rId6"/>
    <p:sldId id="364" r:id="rId7"/>
    <p:sldId id="365" r:id="rId8"/>
    <p:sldId id="366" r:id="rId9"/>
    <p:sldId id="367" r:id="rId10"/>
    <p:sldId id="370" r:id="rId11"/>
    <p:sldId id="371" r:id="rId12"/>
    <p:sldId id="369" r:id="rId13"/>
    <p:sldId id="373" r:id="rId14"/>
    <p:sldId id="374" r:id="rId15"/>
    <p:sldId id="375" r:id="rId16"/>
    <p:sldId id="376" r:id="rId17"/>
    <p:sldId id="377" r:id="rId18"/>
    <p:sldId id="368" r:id="rId19"/>
    <p:sldId id="372" r:id="rId20"/>
    <p:sldId id="378" r:id="rId21"/>
    <p:sldId id="3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46" autoAdjust="0"/>
    <p:restoredTop sz="97461" autoAdjust="0"/>
  </p:normalViewPr>
  <p:slideViewPr>
    <p:cSldViewPr showGuides="1">
      <p:cViewPr varScale="1">
        <p:scale>
          <a:sx n="110" d="100"/>
          <a:sy n="110" d="100"/>
        </p:scale>
        <p:origin x="138" y="168"/>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121" d="100"/>
          <a:sy n="121" d="100"/>
        </p:scale>
        <p:origin x="4188" y="12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5/5/2023</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5/5/2023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2" pos="2526" userDrawn="1">
          <p15:clr>
            <a:srgbClr val="65CEFF"/>
          </p15:clr>
        </p15:guide>
        <p15:guide id="3" pos="270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9" pos="6472"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2" pos="4794" userDrawn="1">
          <p15:clr>
            <a:srgbClr val="65CEFF"/>
          </p15:clr>
        </p15:guide>
        <p15:guide id="3" pos="6472"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2" pos="4794" userDrawn="1">
          <p15:clr>
            <a:srgbClr val="65CEFF"/>
          </p15:clr>
        </p15:guide>
        <p15:guide id="3" pos="5066" userDrawn="1">
          <p15:clr>
            <a:srgbClr val="65CEFF"/>
          </p15:clr>
        </p15:guide>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dirty="0"/>
              <a:t>Click to edit Master text styles</a:t>
            </a:r>
          </a:p>
          <a:p>
            <a:pPr lvl="1">
              <a:buClr>
                <a:srgbClr val="00FFB9"/>
              </a:buClr>
            </a:pPr>
            <a:r>
              <a:rPr lang="en-US" dirty="0"/>
              <a:t>Second level</a:t>
            </a:r>
          </a:p>
          <a:p>
            <a:pPr lvl="2">
              <a:buClr>
                <a:srgbClr val="00FFB9"/>
              </a:buClr>
            </a:pPr>
            <a:r>
              <a:rPr lang="en-US" dirty="0"/>
              <a:t>Third level</a:t>
            </a:r>
          </a:p>
          <a:p>
            <a:pPr lvl="3">
              <a:buClr>
                <a:srgbClr val="00FFB9"/>
              </a:buClr>
            </a:pPr>
            <a:r>
              <a:rPr lang="en-US" dirty="0"/>
              <a:t>Fourth level</a:t>
            </a:r>
          </a:p>
          <a:p>
            <a:pPr lvl="4">
              <a:buClr>
                <a:srgbClr val="00FFB9"/>
              </a:buClr>
            </a:pPr>
            <a:r>
              <a:rPr lang="en-US" dirty="0"/>
              <a:t>Fifth level</a:t>
            </a:r>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dirty="0"/>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dirty="0"/>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agenda</a:t>
            </a:r>
            <a:br>
              <a:rPr lang="en-US" dirty="0"/>
            </a:br>
            <a:r>
              <a:rPr lang="en-US" dirty="0"/>
              <a:t>Item 2</a:t>
            </a:r>
          </a:p>
          <a:p>
            <a:pPr lvl="0"/>
            <a:r>
              <a:rPr lang="en-US" dirty="0"/>
              <a:t>Item 3</a:t>
            </a:r>
          </a:p>
          <a:p>
            <a:pPr lvl="1"/>
            <a:endParaRPr lang="en-US" dirty="0"/>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2022 | 2022-MM-DD | Author | Title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dirty="0"/>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2189798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dirty="0"/>
              <a:t>Click to edit the contact</a:t>
            </a:r>
          </a:p>
          <a:p>
            <a:pPr lvl="1"/>
            <a:r>
              <a:rPr lang="en-US" dirty="0"/>
              <a:t>Name</a:t>
            </a:r>
          </a:p>
          <a:p>
            <a:pPr lvl="2"/>
            <a:r>
              <a:rPr lang="en-US" dirty="0"/>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2022 | 2022-MM-DD | Author | Title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35708078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7" r:id="rId7"/>
    <p:sldLayoutId id="2147483728" r:id="rId8"/>
    <p:sldLayoutId id="2147483729" r:id="rId9"/>
    <p:sldLayoutId id="2147483739" r:id="rId10"/>
    <p:sldLayoutId id="2147483740" r:id="rId11"/>
    <p:sldLayoutId id="2147483741" r:id="rId12"/>
    <p:sldLayoutId id="2147483655" r:id="rId13"/>
    <p:sldLayoutId id="2147483677" r:id="rId14"/>
    <p:sldLayoutId id="2147483709" r:id="rId15"/>
    <p:sldLayoutId id="2147483650" r:id="rId16"/>
    <p:sldLayoutId id="2147483665" r:id="rId17"/>
    <p:sldLayoutId id="2147483666" r:id="rId18"/>
    <p:sldLayoutId id="2147483697" r:id="rId19"/>
    <p:sldLayoutId id="2147483698" r:id="rId20"/>
    <p:sldLayoutId id="2147483652" r:id="rId21"/>
    <p:sldLayoutId id="2147483694" r:id="rId22"/>
    <p:sldLayoutId id="2147483681" r:id="rId23"/>
    <p:sldLayoutId id="2147483711" r:id="rId24"/>
    <p:sldLayoutId id="2147483742" r:id="rId25"/>
    <p:sldLayoutId id="2147483743" r:id="rId26"/>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userDrawn="1">
          <p15:clr>
            <a:srgbClr val="F26B43"/>
          </p15:clr>
        </p15:guide>
        <p15:guide id="2" pos="3840" userDrawn="1">
          <p15:clr>
            <a:srgbClr val="F26B43"/>
          </p15:clr>
        </p15:guide>
        <p15:guide id="3" pos="3696" userDrawn="1">
          <p15:clr>
            <a:srgbClr val="F26B43"/>
          </p15:clr>
        </p15:guide>
        <p15:guide id="4" pos="257" userDrawn="1">
          <p15:clr>
            <a:srgbClr val="F26B43"/>
          </p15:clr>
        </p15:guide>
        <p15:guide id="5" orient="horz" pos="2205" userDrawn="1">
          <p15:clr>
            <a:srgbClr val="F26B43"/>
          </p15:clr>
        </p15:guide>
        <p15:guide id="6" orient="horz" pos="2341" userDrawn="1">
          <p15:clr>
            <a:srgbClr val="F26B43"/>
          </p15:clr>
        </p15:guide>
        <p15:guide id="7" orient="horz" pos="888" userDrawn="1">
          <p15:clr>
            <a:srgbClr val="F26B43"/>
          </p15:clr>
        </p15:guide>
        <p15:guide id="8" orient="horz" pos="300" userDrawn="1">
          <p15:clr>
            <a:srgbClr val="F26B43"/>
          </p15:clr>
        </p15:guide>
        <p15:guide id="9" orient="horz" pos="3884" userDrawn="1">
          <p15:clr>
            <a:srgbClr val="F26B43"/>
          </p15:clr>
        </p15:guide>
        <p15:guide id="10" pos="6471" userDrawn="1">
          <p15:clr>
            <a:srgbClr val="F26B43"/>
          </p15:clr>
        </p15:guide>
        <p15:guide id="11" pos="74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zhb9103/LightUart_MultiPort" TargetMode="External"/><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About </a:t>
            </a:r>
            <a:r>
              <a:rPr lang="en-US" altLang="zh-CN" sz="3200" b="1" dirty="0" err="1">
                <a:solidFill>
                  <a:srgbClr val="00B0F0"/>
                </a:solidFill>
              </a:rPr>
              <a:t>LightUart_MultiPort</a:t>
            </a:r>
            <a:endParaRPr lang="zh-CN" altLang="en-US" sz="3200" b="1" dirty="0" err="1">
              <a:solidFill>
                <a:srgbClr val="00B0F0"/>
              </a:solidFill>
            </a:endParaRPr>
          </a:p>
        </p:txBody>
      </p:sp>
      <p:sp>
        <p:nvSpPr>
          <p:cNvPr id="7" name="TextBox 6">
            <a:extLst>
              <a:ext uri="{FF2B5EF4-FFF2-40B4-BE49-F238E27FC236}">
                <a16:creationId xmlns:a16="http://schemas.microsoft.com/office/drawing/2014/main" id="{16CE2619-4A6C-0F52-DF9F-38CB98A424ED}"/>
              </a:ext>
            </a:extLst>
          </p:cNvPr>
          <p:cNvSpPr txBox="1"/>
          <p:nvPr/>
        </p:nvSpPr>
        <p:spPr>
          <a:xfrm flipH="1">
            <a:off x="551384" y="1628800"/>
            <a:ext cx="8748972" cy="4062651"/>
          </a:xfrm>
          <a:prstGeom prst="rect">
            <a:avLst/>
          </a:prstGeom>
          <a:noFill/>
        </p:spPr>
        <p:txBody>
          <a:bodyPr wrap="square" lIns="0" tIns="0" rIns="0" bIns="0" rtlCol="0">
            <a:spAutoFit/>
          </a:bodyPr>
          <a:lstStyle/>
          <a:p>
            <a:pPr algn="l"/>
            <a:r>
              <a:rPr lang="en-US" altLang="zh-CN" sz="2400" b="1" dirty="0"/>
              <a:t>Features:</a:t>
            </a:r>
          </a:p>
          <a:p>
            <a:pPr marL="342900" indent="-342900" algn="l">
              <a:buAutoNum type="arabicPeriod"/>
            </a:pPr>
            <a:r>
              <a:rPr lang="en-US" altLang="zh-CN" sz="2400" dirty="0"/>
              <a:t>Change from </a:t>
            </a:r>
            <a:r>
              <a:rPr lang="en-US" altLang="zh-CN" sz="2400" dirty="0" err="1"/>
              <a:t>LightUart</a:t>
            </a:r>
            <a:r>
              <a:rPr lang="en-US" altLang="zh-CN" sz="2400" dirty="0"/>
              <a:t>;</a:t>
            </a:r>
          </a:p>
          <a:p>
            <a:pPr marL="342900" indent="-342900" algn="l">
              <a:buAutoNum type="arabicPeriod"/>
            </a:pPr>
            <a:r>
              <a:rPr lang="en-US" altLang="zh-CN" sz="2400" dirty="0"/>
              <a:t>Support showing the name by specifying;</a:t>
            </a:r>
          </a:p>
          <a:p>
            <a:pPr marL="342900" indent="-342900" algn="l">
              <a:buAutoNum type="arabicPeriod"/>
            </a:pPr>
            <a:r>
              <a:rPr lang="en-US" altLang="zh-CN" sz="2400" dirty="0"/>
              <a:t>Support multiport;</a:t>
            </a:r>
          </a:p>
          <a:p>
            <a:pPr marL="342900" indent="-342900" algn="l">
              <a:buAutoNum type="arabicPeriod"/>
            </a:pPr>
            <a:r>
              <a:rPr lang="en-US" altLang="zh-CN" sz="2400" dirty="0"/>
              <a:t>Support separating log-file;</a:t>
            </a:r>
          </a:p>
          <a:p>
            <a:pPr marL="342900" indent="-342900" algn="l">
              <a:buAutoNum type="arabicPeriod"/>
            </a:pPr>
            <a:r>
              <a:rPr lang="en-US" altLang="zh-CN" sz="2400" dirty="0"/>
              <a:t>Support named log-file by specifying configuration file;</a:t>
            </a:r>
          </a:p>
          <a:p>
            <a:pPr marL="342900" indent="-342900" algn="l">
              <a:buAutoNum type="arabicPeriod"/>
            </a:pPr>
            <a:r>
              <a:rPr lang="en-US" altLang="zh-CN" sz="2400" dirty="0"/>
              <a:t>Support named log-file by specifying the parameter “name”;</a:t>
            </a:r>
          </a:p>
          <a:p>
            <a:pPr marL="342900" indent="-342900" algn="l">
              <a:buAutoNum type="arabicPeriod"/>
            </a:pPr>
            <a:r>
              <a:rPr lang="en-US" altLang="zh-CN" sz="2400" dirty="0"/>
              <a:t>Support named log-file by default(entity name);</a:t>
            </a:r>
          </a:p>
          <a:p>
            <a:pPr marL="342900" indent="-342900" algn="l">
              <a:buAutoNum type="arabicPeriod"/>
            </a:pPr>
            <a:r>
              <a:rPr lang="en-US" altLang="zh-CN" sz="2400" dirty="0"/>
              <a:t>Support C++ style code;</a:t>
            </a:r>
          </a:p>
          <a:p>
            <a:pPr marL="342900" indent="-342900" algn="l">
              <a:buAutoNum type="arabicPeriod"/>
            </a:pPr>
            <a:r>
              <a:rPr lang="en-US" altLang="zh-CN" sz="2400" dirty="0"/>
              <a:t>Expand multi-terminal functions;</a:t>
            </a:r>
          </a:p>
          <a:p>
            <a:pPr marL="342900" indent="-342900" algn="l">
              <a:buAutoNum type="arabicPeriod"/>
            </a:pPr>
            <a:r>
              <a:rPr lang="en-US" altLang="zh-CN" sz="2400" dirty="0"/>
              <a:t>Example for using </a:t>
            </a:r>
            <a:r>
              <a:rPr lang="en-US" altLang="zh-CN" sz="2400" dirty="0" err="1"/>
              <a:t>LightUart_MultiPort</a:t>
            </a:r>
            <a:r>
              <a:rPr lang="en-US" altLang="zh-CN" sz="2400" dirty="0"/>
              <a:t>;</a:t>
            </a:r>
            <a:endParaRPr lang="zh-CN" altLang="en-US" sz="2400" dirty="0" err="1"/>
          </a:p>
        </p:txBody>
      </p:sp>
    </p:spTree>
    <p:extLst>
      <p:ext uri="{BB962C8B-B14F-4D97-AF65-F5344CB8AC3E}">
        <p14:creationId xmlns:p14="http://schemas.microsoft.com/office/powerpoint/2010/main" val="111971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45EA2-FD6E-F4E3-D0C3-4C4D86C90085}"/>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dirty="0"/>
          </a:p>
        </p:txBody>
      </p:sp>
      <p:sp>
        <p:nvSpPr>
          <p:cNvPr id="6" name="TextBox 5">
            <a:extLst>
              <a:ext uri="{FF2B5EF4-FFF2-40B4-BE49-F238E27FC236}">
                <a16:creationId xmlns:a16="http://schemas.microsoft.com/office/drawing/2014/main" id="{91512B2C-C2FE-2494-F95C-E2F1FFA43A7A}"/>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Instantiate entity</a:t>
            </a:r>
            <a:endParaRPr lang="zh-CN" altLang="en-US" sz="3200" b="1" dirty="0" err="1">
              <a:solidFill>
                <a:srgbClr val="00B0F0"/>
              </a:solidFill>
            </a:endParaRPr>
          </a:p>
        </p:txBody>
      </p:sp>
      <p:sp>
        <p:nvSpPr>
          <p:cNvPr id="7" name="TextBox 6">
            <a:extLst>
              <a:ext uri="{FF2B5EF4-FFF2-40B4-BE49-F238E27FC236}">
                <a16:creationId xmlns:a16="http://schemas.microsoft.com/office/drawing/2014/main" id="{A6D00A54-11A9-4DC6-8B21-360389904F4D}"/>
              </a:ext>
            </a:extLst>
          </p:cNvPr>
          <p:cNvSpPr txBox="1"/>
          <p:nvPr/>
        </p:nvSpPr>
        <p:spPr>
          <a:xfrm>
            <a:off x="484938" y="1644824"/>
            <a:ext cx="3990882" cy="1661993"/>
          </a:xfrm>
          <a:prstGeom prst="rect">
            <a:avLst/>
          </a:prstGeom>
          <a:noFill/>
        </p:spPr>
        <p:txBody>
          <a:bodyPr wrap="square" lIns="0" tIns="0" rIns="0" bIns="0" rtlCol="0">
            <a:spAutoFit/>
          </a:bodyPr>
          <a:lstStyle/>
          <a:p>
            <a:pPr algn="l"/>
            <a:r>
              <a:rPr lang="en-US" altLang="zh-CN" dirty="0" err="1"/>
              <a:t>LightUart_MultiPort</a:t>
            </a:r>
            <a:r>
              <a:rPr lang="en-US" altLang="zh-CN" dirty="0"/>
              <a:t> instantiate entity.</a:t>
            </a:r>
          </a:p>
          <a:p>
            <a:pPr algn="l"/>
            <a:r>
              <a:rPr lang="en-US" altLang="zh-CN" dirty="0">
                <a:solidFill>
                  <a:srgbClr val="FF0000"/>
                </a:solidFill>
              </a:rPr>
              <a:t>Note:</a:t>
            </a:r>
          </a:p>
          <a:p>
            <a:pPr algn="l"/>
            <a:r>
              <a:rPr lang="en-US" altLang="zh-CN" dirty="0">
                <a:solidFill>
                  <a:srgbClr val="FF0000"/>
                </a:solidFill>
              </a:rPr>
              <a:t>1. “OBJ_INDEX” must below “OBJ_NUMBER” that refer to </a:t>
            </a:r>
            <a:r>
              <a:rPr lang="en-US" altLang="zh-CN" dirty="0" err="1">
                <a:solidFill>
                  <a:srgbClr val="FF0000"/>
                </a:solidFill>
              </a:rPr>
              <a:t>dpi.c</a:t>
            </a:r>
            <a:r>
              <a:rPr lang="en-US" altLang="zh-CN" dirty="0">
                <a:solidFill>
                  <a:srgbClr val="FF0000"/>
                </a:solidFill>
              </a:rPr>
              <a:t>;</a:t>
            </a:r>
          </a:p>
          <a:p>
            <a:pPr algn="l"/>
            <a:r>
              <a:rPr lang="en-US" altLang="zh-CN" dirty="0">
                <a:solidFill>
                  <a:srgbClr val="FF0000"/>
                </a:solidFill>
              </a:rPr>
              <a:t>2. “OBJ_NAME” maybe empty (“”);</a:t>
            </a:r>
          </a:p>
          <a:p>
            <a:pPr algn="l"/>
            <a:endParaRPr lang="zh-CN" altLang="en-US" dirty="0" err="1"/>
          </a:p>
        </p:txBody>
      </p:sp>
      <p:sp>
        <p:nvSpPr>
          <p:cNvPr id="9" name="TextBox 8">
            <a:extLst>
              <a:ext uri="{FF2B5EF4-FFF2-40B4-BE49-F238E27FC236}">
                <a16:creationId xmlns:a16="http://schemas.microsoft.com/office/drawing/2014/main" id="{066D2EB7-CE35-C9FE-29B7-17774FB36EA0}"/>
              </a:ext>
            </a:extLst>
          </p:cNvPr>
          <p:cNvSpPr txBox="1"/>
          <p:nvPr/>
        </p:nvSpPr>
        <p:spPr>
          <a:xfrm>
            <a:off x="4709848" y="1592796"/>
            <a:ext cx="6012668" cy="2308324"/>
          </a:xfrm>
          <a:prstGeom prst="rect">
            <a:avLst/>
          </a:prstGeom>
          <a:noFill/>
        </p:spPr>
        <p:txBody>
          <a:bodyPr wrap="square">
            <a:spAutoFit/>
          </a:bodyPr>
          <a:lstStyle/>
          <a:p>
            <a:r>
              <a:rPr lang="zh-CN" altLang="en-US" dirty="0"/>
              <a:t>LightUartTransactor #(.OBJ_INDEX(0),.OBJ_NAME("")) uartTransactor0  (clock10M, cts0, rts0, rxd0, txd0 ,DBR0);   </a:t>
            </a:r>
            <a:endParaRPr lang="en-US" altLang="zh-CN" dirty="0"/>
          </a:p>
          <a:p>
            <a:endParaRPr lang="en-US" altLang="zh-CN" dirty="0"/>
          </a:p>
          <a:p>
            <a:r>
              <a:rPr lang="en-US" altLang="zh-CN" dirty="0"/>
              <a:t>or</a:t>
            </a:r>
          </a:p>
          <a:p>
            <a:endParaRPr lang="en-US" altLang="zh-CN" dirty="0"/>
          </a:p>
          <a:p>
            <a:r>
              <a:rPr lang="zh-CN" altLang="en-US" dirty="0"/>
              <a:t>LightUartTransactor #(.OBJ_INDEX(1),.OBJ_NAME("light_uart1")) uartTransactor1  (clock10M, cts1, rts1, rxd1, txd1 ,DBR1);</a:t>
            </a:r>
          </a:p>
        </p:txBody>
      </p:sp>
    </p:spTree>
    <p:extLst>
      <p:ext uri="{BB962C8B-B14F-4D97-AF65-F5344CB8AC3E}">
        <p14:creationId xmlns:p14="http://schemas.microsoft.com/office/powerpoint/2010/main" val="228027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45EA2-FD6E-F4E3-D0C3-4C4D86C90085}"/>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dirty="0"/>
          </a:p>
        </p:txBody>
      </p:sp>
      <p:sp>
        <p:nvSpPr>
          <p:cNvPr id="6" name="TextBox 5">
            <a:extLst>
              <a:ext uri="{FF2B5EF4-FFF2-40B4-BE49-F238E27FC236}">
                <a16:creationId xmlns:a16="http://schemas.microsoft.com/office/drawing/2014/main" id="{91512B2C-C2FE-2494-F95C-E2F1FFA43A7A}"/>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Set </a:t>
            </a:r>
            <a:r>
              <a:rPr lang="en-US" altLang="zh-CN" sz="3200" b="1" dirty="0" err="1">
                <a:solidFill>
                  <a:srgbClr val="00B0F0"/>
                </a:solidFill>
              </a:rPr>
              <a:t>baudrate</a:t>
            </a:r>
            <a:endParaRPr lang="zh-CN" altLang="en-US" sz="3200" b="1" dirty="0" err="1">
              <a:solidFill>
                <a:srgbClr val="00B0F0"/>
              </a:solidFill>
            </a:endParaRPr>
          </a:p>
        </p:txBody>
      </p:sp>
      <p:sp>
        <p:nvSpPr>
          <p:cNvPr id="2" name="TextBox 1">
            <a:extLst>
              <a:ext uri="{FF2B5EF4-FFF2-40B4-BE49-F238E27FC236}">
                <a16:creationId xmlns:a16="http://schemas.microsoft.com/office/drawing/2014/main" id="{18435EFE-EE7C-433D-6F55-5EC1161245D2}"/>
              </a:ext>
            </a:extLst>
          </p:cNvPr>
          <p:cNvSpPr txBox="1"/>
          <p:nvPr/>
        </p:nvSpPr>
        <p:spPr>
          <a:xfrm>
            <a:off x="484938" y="1644824"/>
            <a:ext cx="3990882" cy="553998"/>
          </a:xfrm>
          <a:prstGeom prst="rect">
            <a:avLst/>
          </a:prstGeom>
          <a:noFill/>
        </p:spPr>
        <p:txBody>
          <a:bodyPr wrap="square" lIns="0" tIns="0" rIns="0" bIns="0" rtlCol="0">
            <a:spAutoFit/>
          </a:bodyPr>
          <a:lstStyle/>
          <a:p>
            <a:pPr algn="l"/>
            <a:r>
              <a:rPr lang="en-US" altLang="zh-CN" dirty="0" err="1"/>
              <a:t>LightUart_MultiPort</a:t>
            </a:r>
            <a:r>
              <a:rPr lang="en-US" altLang="zh-CN" dirty="0"/>
              <a:t> set </a:t>
            </a:r>
            <a:r>
              <a:rPr lang="en-US" altLang="zh-CN" dirty="0" err="1"/>
              <a:t>baudrate</a:t>
            </a:r>
            <a:r>
              <a:rPr lang="en-US" altLang="zh-CN" dirty="0"/>
              <a:t>.</a:t>
            </a:r>
          </a:p>
          <a:p>
            <a:pPr algn="l"/>
            <a:endParaRPr lang="zh-CN" altLang="en-US" dirty="0" err="1"/>
          </a:p>
        </p:txBody>
      </p:sp>
      <p:sp>
        <p:nvSpPr>
          <p:cNvPr id="4" name="TextBox 3">
            <a:extLst>
              <a:ext uri="{FF2B5EF4-FFF2-40B4-BE49-F238E27FC236}">
                <a16:creationId xmlns:a16="http://schemas.microsoft.com/office/drawing/2014/main" id="{CBD26762-7C0C-10B8-3D12-DA7FF1F0B40C}"/>
              </a:ext>
            </a:extLst>
          </p:cNvPr>
          <p:cNvSpPr txBox="1"/>
          <p:nvPr/>
        </p:nvSpPr>
        <p:spPr>
          <a:xfrm>
            <a:off x="4727848" y="1460158"/>
            <a:ext cx="6322422" cy="923330"/>
          </a:xfrm>
          <a:prstGeom prst="rect">
            <a:avLst/>
          </a:prstGeom>
          <a:noFill/>
        </p:spPr>
        <p:txBody>
          <a:bodyPr wrap="square">
            <a:spAutoFit/>
          </a:bodyPr>
          <a:lstStyle/>
          <a:p>
            <a:r>
              <a:rPr lang="zh-CN" altLang="en-US" dirty="0"/>
              <a:t>LightUartTransactor #(.OBJ_INDEX(1),.OBJ_NAME("light_uart1")) uartTransactor1  (clock10M, cts1, rts1, rxd1, txd1 ,DBR1);</a:t>
            </a:r>
          </a:p>
        </p:txBody>
      </p:sp>
      <p:pic>
        <p:nvPicPr>
          <p:cNvPr id="8" name="Picture 7">
            <a:extLst>
              <a:ext uri="{FF2B5EF4-FFF2-40B4-BE49-F238E27FC236}">
                <a16:creationId xmlns:a16="http://schemas.microsoft.com/office/drawing/2014/main" id="{AD36484D-1B82-4FFD-2727-B2A72A120009}"/>
              </a:ext>
            </a:extLst>
          </p:cNvPr>
          <p:cNvPicPr>
            <a:picLocks noChangeAspect="1"/>
          </p:cNvPicPr>
          <p:nvPr/>
        </p:nvPicPr>
        <p:blipFill>
          <a:blip r:embed="rId2"/>
          <a:stretch>
            <a:fillRect/>
          </a:stretch>
        </p:blipFill>
        <p:spPr>
          <a:xfrm>
            <a:off x="4740066" y="3228886"/>
            <a:ext cx="5305425" cy="1238250"/>
          </a:xfrm>
          <a:prstGeom prst="rect">
            <a:avLst/>
          </a:prstGeom>
        </p:spPr>
      </p:pic>
      <p:sp>
        <p:nvSpPr>
          <p:cNvPr id="9" name="TextBox 8">
            <a:extLst>
              <a:ext uri="{FF2B5EF4-FFF2-40B4-BE49-F238E27FC236}">
                <a16:creationId xmlns:a16="http://schemas.microsoft.com/office/drawing/2014/main" id="{CB28130E-CBA9-45FB-9589-7C7FDEAB4F35}"/>
              </a:ext>
            </a:extLst>
          </p:cNvPr>
          <p:cNvSpPr txBox="1"/>
          <p:nvPr/>
        </p:nvSpPr>
        <p:spPr>
          <a:xfrm>
            <a:off x="5879976" y="2600908"/>
            <a:ext cx="3122650" cy="276999"/>
          </a:xfrm>
          <a:prstGeom prst="rect">
            <a:avLst/>
          </a:prstGeom>
          <a:noFill/>
        </p:spPr>
        <p:txBody>
          <a:bodyPr wrap="none" lIns="0" tIns="0" rIns="0" bIns="0" rtlCol="0">
            <a:spAutoFit/>
          </a:bodyPr>
          <a:lstStyle/>
          <a:p>
            <a:pPr algn="l"/>
            <a:r>
              <a:rPr lang="en-US" altLang="zh-CN" dirty="0">
                <a:highlight>
                  <a:srgbClr val="FFFF00"/>
                </a:highlight>
              </a:rPr>
              <a:t>DBR=(clock10M/</a:t>
            </a:r>
            <a:r>
              <a:rPr lang="en-US" altLang="zh-CN" dirty="0" err="1">
                <a:highlight>
                  <a:srgbClr val="FFFF00"/>
                </a:highlight>
              </a:rPr>
              <a:t>baudrate</a:t>
            </a:r>
            <a:r>
              <a:rPr lang="en-US" altLang="zh-CN" dirty="0">
                <a:highlight>
                  <a:srgbClr val="FFFF00"/>
                </a:highlight>
              </a:rPr>
              <a:t>)&lt;&lt;4</a:t>
            </a:r>
            <a:endParaRPr lang="zh-CN" altLang="en-US" dirty="0" err="1">
              <a:highlight>
                <a:srgbClr val="FFFF00"/>
              </a:highlight>
            </a:endParaRPr>
          </a:p>
        </p:txBody>
      </p:sp>
    </p:spTree>
    <p:extLst>
      <p:ext uri="{BB962C8B-B14F-4D97-AF65-F5344CB8AC3E}">
        <p14:creationId xmlns:p14="http://schemas.microsoft.com/office/powerpoint/2010/main" val="320571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ECCC0D-5685-D281-F4AC-4D4096DAFEBC}"/>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dirty="0"/>
          </a:p>
        </p:txBody>
      </p:sp>
      <p:pic>
        <p:nvPicPr>
          <p:cNvPr id="6" name="Picture 5">
            <a:extLst>
              <a:ext uri="{FF2B5EF4-FFF2-40B4-BE49-F238E27FC236}">
                <a16:creationId xmlns:a16="http://schemas.microsoft.com/office/drawing/2014/main" id="{BFE8459D-4476-7236-7C7C-58DBE439BFFA}"/>
              </a:ext>
            </a:extLst>
          </p:cNvPr>
          <p:cNvPicPr>
            <a:picLocks noChangeAspect="1"/>
          </p:cNvPicPr>
          <p:nvPr/>
        </p:nvPicPr>
        <p:blipFill rotWithShape="1">
          <a:blip r:embed="rId2"/>
          <a:srcRect r="69295"/>
          <a:stretch/>
        </p:blipFill>
        <p:spPr>
          <a:xfrm>
            <a:off x="4835860" y="1016732"/>
            <a:ext cx="2936370" cy="5029200"/>
          </a:xfrm>
          <a:prstGeom prst="rect">
            <a:avLst/>
          </a:prstGeom>
        </p:spPr>
      </p:pic>
      <p:sp>
        <p:nvSpPr>
          <p:cNvPr id="7" name="TextBox 6">
            <a:extLst>
              <a:ext uri="{FF2B5EF4-FFF2-40B4-BE49-F238E27FC236}">
                <a16:creationId xmlns:a16="http://schemas.microsoft.com/office/drawing/2014/main" id="{6748BB74-68F8-495A-C8AB-81EFE00AB5D9}"/>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Specify Maximum supported ports</a:t>
            </a:r>
            <a:endParaRPr lang="zh-CN" altLang="en-US" sz="3200" b="1" dirty="0" err="1">
              <a:solidFill>
                <a:srgbClr val="00B0F0"/>
              </a:solidFill>
            </a:endParaRPr>
          </a:p>
        </p:txBody>
      </p:sp>
      <p:sp>
        <p:nvSpPr>
          <p:cNvPr id="8" name="TextBox 7">
            <a:extLst>
              <a:ext uri="{FF2B5EF4-FFF2-40B4-BE49-F238E27FC236}">
                <a16:creationId xmlns:a16="http://schemas.microsoft.com/office/drawing/2014/main" id="{D46C51ED-A802-93BB-1090-C9B840DBCAD4}"/>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can be changed the maximum supported ports.</a:t>
            </a:r>
          </a:p>
          <a:p>
            <a:pPr algn="l"/>
            <a:endParaRPr lang="zh-CN" altLang="en-US" dirty="0" err="1"/>
          </a:p>
        </p:txBody>
      </p:sp>
    </p:spTree>
    <p:extLst>
      <p:ext uri="{BB962C8B-B14F-4D97-AF65-F5344CB8AC3E}">
        <p14:creationId xmlns:p14="http://schemas.microsoft.com/office/powerpoint/2010/main" val="1723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Expanded multi-terminal</a:t>
            </a:r>
            <a:endParaRPr lang="zh-CN" altLang="en-US" sz="3200" b="1" dirty="0" err="1">
              <a:solidFill>
                <a:srgbClr val="00B0F0"/>
              </a:solidFill>
            </a:endParaRPr>
          </a:p>
        </p:txBody>
      </p:sp>
      <p:sp>
        <p:nvSpPr>
          <p:cNvPr id="7" name="Rectangle 6">
            <a:extLst>
              <a:ext uri="{FF2B5EF4-FFF2-40B4-BE49-F238E27FC236}">
                <a16:creationId xmlns:a16="http://schemas.microsoft.com/office/drawing/2014/main" id="{99B97F84-48DA-3DE7-0C28-D011EF7A73CB}"/>
              </a:ext>
            </a:extLst>
          </p:cNvPr>
          <p:cNvSpPr/>
          <p:nvPr/>
        </p:nvSpPr>
        <p:spPr>
          <a:xfrm>
            <a:off x="3215680" y="711352"/>
            <a:ext cx="5432809" cy="1745540"/>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8" name="TextBox 7">
            <a:extLst>
              <a:ext uri="{FF2B5EF4-FFF2-40B4-BE49-F238E27FC236}">
                <a16:creationId xmlns:a16="http://schemas.microsoft.com/office/drawing/2014/main" id="{F26C64CB-86AA-28A9-DE35-C29B295B113E}"/>
              </a:ext>
            </a:extLst>
          </p:cNvPr>
          <p:cNvSpPr txBox="1"/>
          <p:nvPr/>
        </p:nvSpPr>
        <p:spPr>
          <a:xfrm>
            <a:off x="3915860" y="853686"/>
            <a:ext cx="4032448" cy="276999"/>
          </a:xfrm>
          <a:prstGeom prst="rect">
            <a:avLst/>
          </a:prstGeom>
          <a:noFill/>
        </p:spPr>
        <p:txBody>
          <a:bodyPr wrap="square" lIns="0" tIns="0" rIns="0" bIns="0" rtlCol="0">
            <a:spAutoFit/>
          </a:bodyPr>
          <a:lstStyle/>
          <a:p>
            <a:pPr algn="l"/>
            <a:r>
              <a:rPr lang="en-US" altLang="zh-CN" dirty="0" err="1"/>
              <a:t>LightUart_MultiPort</a:t>
            </a:r>
            <a:r>
              <a:rPr lang="en-US" altLang="zh-CN" dirty="0"/>
              <a:t> Expanded functions</a:t>
            </a:r>
            <a:endParaRPr lang="zh-CN" altLang="en-US" dirty="0" err="1"/>
          </a:p>
        </p:txBody>
      </p:sp>
      <p:sp>
        <p:nvSpPr>
          <p:cNvPr id="9" name="TextBox 8">
            <a:extLst>
              <a:ext uri="{FF2B5EF4-FFF2-40B4-BE49-F238E27FC236}">
                <a16:creationId xmlns:a16="http://schemas.microsoft.com/office/drawing/2014/main" id="{058A1968-E999-84E3-869E-BB00DD1AD2BB}"/>
              </a:ext>
            </a:extLst>
          </p:cNvPr>
          <p:cNvSpPr txBox="1"/>
          <p:nvPr/>
        </p:nvSpPr>
        <p:spPr>
          <a:xfrm>
            <a:off x="3447809" y="1239799"/>
            <a:ext cx="4968552" cy="1107996"/>
          </a:xfrm>
          <a:prstGeom prst="rect">
            <a:avLst/>
          </a:prstGeom>
          <a:noFill/>
        </p:spPr>
        <p:txBody>
          <a:bodyPr wrap="square" lIns="0" tIns="0" rIns="0" bIns="0" rtlCol="0">
            <a:spAutoFit/>
          </a:bodyPr>
          <a:lstStyle/>
          <a:p>
            <a:pPr marL="342900" indent="-342900" algn="l">
              <a:buAutoNum type="arabicPeriod"/>
            </a:pPr>
            <a:r>
              <a:rPr lang="en-US" altLang="zh-CN" dirty="0"/>
              <a:t>User connect </a:t>
            </a:r>
            <a:r>
              <a:rPr lang="en-US" altLang="zh-CN" dirty="0" err="1"/>
              <a:t>Uart</a:t>
            </a:r>
            <a:r>
              <a:rPr lang="en-US" altLang="zh-CN" dirty="0"/>
              <a:t> transactor directly by pipe;</a:t>
            </a:r>
          </a:p>
          <a:p>
            <a:pPr marL="342900" indent="-342900" algn="l">
              <a:buAutoNum type="arabicPeriod"/>
            </a:pPr>
            <a:r>
              <a:rPr lang="en-US" altLang="zh-CN" dirty="0"/>
              <a:t>Connect </a:t>
            </a:r>
            <a:r>
              <a:rPr lang="en-US" altLang="zh-CN" dirty="0" err="1"/>
              <a:t>Uart</a:t>
            </a:r>
            <a:r>
              <a:rPr lang="en-US" altLang="zh-CN" dirty="0"/>
              <a:t> transactor by terminal “</a:t>
            </a:r>
            <a:r>
              <a:rPr lang="en-US" altLang="zh-CN" dirty="0" err="1"/>
              <a:t>xterm</a:t>
            </a:r>
            <a:r>
              <a:rPr lang="en-US" altLang="zh-CN" dirty="0"/>
              <a:t>”;</a:t>
            </a:r>
          </a:p>
          <a:p>
            <a:pPr marL="342900" indent="-342900" algn="l">
              <a:buAutoNum type="arabicPeriod"/>
            </a:pPr>
            <a:r>
              <a:rPr lang="en-US" altLang="zh-CN" dirty="0"/>
              <a:t>Connect </a:t>
            </a:r>
            <a:r>
              <a:rPr lang="en-US" altLang="zh-CN" dirty="0" err="1"/>
              <a:t>Uart</a:t>
            </a:r>
            <a:r>
              <a:rPr lang="en-US" altLang="zh-CN" dirty="0"/>
              <a:t> transactor by TCP server;</a:t>
            </a:r>
          </a:p>
          <a:p>
            <a:pPr algn="l"/>
            <a:endParaRPr lang="zh-CN" altLang="en-US" dirty="0" err="1"/>
          </a:p>
        </p:txBody>
      </p:sp>
      <p:sp>
        <p:nvSpPr>
          <p:cNvPr id="20" name="Rectangle 19">
            <a:extLst>
              <a:ext uri="{FF2B5EF4-FFF2-40B4-BE49-F238E27FC236}">
                <a16:creationId xmlns:a16="http://schemas.microsoft.com/office/drawing/2014/main" id="{65CDB954-DF73-91CC-24CA-BDC58C3A9D4A}"/>
              </a:ext>
            </a:extLst>
          </p:cNvPr>
          <p:cNvSpPr/>
          <p:nvPr/>
        </p:nvSpPr>
        <p:spPr>
          <a:xfrm>
            <a:off x="2387588" y="3712320"/>
            <a:ext cx="1908212" cy="1745540"/>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1" name="TextBox 20">
            <a:extLst>
              <a:ext uri="{FF2B5EF4-FFF2-40B4-BE49-F238E27FC236}">
                <a16:creationId xmlns:a16="http://schemas.microsoft.com/office/drawing/2014/main" id="{AB4F0223-35D5-3C4E-6676-443B732660AC}"/>
              </a:ext>
            </a:extLst>
          </p:cNvPr>
          <p:cNvSpPr txBox="1"/>
          <p:nvPr/>
        </p:nvSpPr>
        <p:spPr>
          <a:xfrm>
            <a:off x="2873617" y="3795529"/>
            <a:ext cx="936154" cy="276999"/>
          </a:xfrm>
          <a:prstGeom prst="rect">
            <a:avLst/>
          </a:prstGeom>
          <a:noFill/>
        </p:spPr>
        <p:txBody>
          <a:bodyPr wrap="none" lIns="0" tIns="0" rIns="0" bIns="0" rtlCol="0">
            <a:spAutoFit/>
          </a:bodyPr>
          <a:lstStyle/>
          <a:p>
            <a:pPr algn="l"/>
            <a:r>
              <a:rPr lang="en-US" altLang="zh-CN" dirty="0" err="1"/>
              <a:t>LightUart</a:t>
            </a:r>
            <a:endParaRPr lang="zh-CN" altLang="en-US" dirty="0" err="1"/>
          </a:p>
        </p:txBody>
      </p:sp>
      <p:sp>
        <p:nvSpPr>
          <p:cNvPr id="22" name="Rectangle 21">
            <a:extLst>
              <a:ext uri="{FF2B5EF4-FFF2-40B4-BE49-F238E27FC236}">
                <a16:creationId xmlns:a16="http://schemas.microsoft.com/office/drawing/2014/main" id="{D3307AE7-4CF1-6F93-38EA-3CBBD544EDC7}"/>
              </a:ext>
            </a:extLst>
          </p:cNvPr>
          <p:cNvSpPr/>
          <p:nvPr/>
        </p:nvSpPr>
        <p:spPr>
          <a:xfrm>
            <a:off x="2927648" y="4446590"/>
            <a:ext cx="1368152" cy="276999"/>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3" name="TextBox 22">
            <a:extLst>
              <a:ext uri="{FF2B5EF4-FFF2-40B4-BE49-F238E27FC236}">
                <a16:creationId xmlns:a16="http://schemas.microsoft.com/office/drawing/2014/main" id="{C0093434-4629-E448-8A2F-CC80D7B842E4}"/>
              </a:ext>
            </a:extLst>
          </p:cNvPr>
          <p:cNvSpPr txBox="1"/>
          <p:nvPr/>
        </p:nvSpPr>
        <p:spPr>
          <a:xfrm>
            <a:off x="3035660" y="4446590"/>
            <a:ext cx="1094274" cy="276999"/>
          </a:xfrm>
          <a:prstGeom prst="rect">
            <a:avLst/>
          </a:prstGeom>
          <a:noFill/>
        </p:spPr>
        <p:txBody>
          <a:bodyPr wrap="none" lIns="0" tIns="0" rIns="0" bIns="0" rtlCol="0">
            <a:spAutoFit/>
          </a:bodyPr>
          <a:lstStyle/>
          <a:p>
            <a:pPr algn="l"/>
            <a:r>
              <a:rPr lang="en-US" altLang="zh-CN" dirty="0"/>
              <a:t>Transactor</a:t>
            </a:r>
            <a:endParaRPr lang="zh-CN" altLang="en-US" dirty="0" err="1"/>
          </a:p>
        </p:txBody>
      </p:sp>
      <p:sp>
        <p:nvSpPr>
          <p:cNvPr id="24" name="Rectangle 23">
            <a:extLst>
              <a:ext uri="{FF2B5EF4-FFF2-40B4-BE49-F238E27FC236}">
                <a16:creationId xmlns:a16="http://schemas.microsoft.com/office/drawing/2014/main" id="{CBB8DC5A-A1EA-DBF0-2248-632F69617241}"/>
              </a:ext>
            </a:extLst>
          </p:cNvPr>
          <p:cNvSpPr/>
          <p:nvPr/>
        </p:nvSpPr>
        <p:spPr>
          <a:xfrm>
            <a:off x="4295800" y="4446590"/>
            <a:ext cx="684076" cy="276999"/>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5" name="TextBox 24">
            <a:extLst>
              <a:ext uri="{FF2B5EF4-FFF2-40B4-BE49-F238E27FC236}">
                <a16:creationId xmlns:a16="http://schemas.microsoft.com/office/drawing/2014/main" id="{3DD7E741-6599-FD99-BE03-C6CAF6B6546C}"/>
              </a:ext>
            </a:extLst>
          </p:cNvPr>
          <p:cNvSpPr txBox="1"/>
          <p:nvPr/>
        </p:nvSpPr>
        <p:spPr>
          <a:xfrm>
            <a:off x="4403812" y="4446590"/>
            <a:ext cx="461665" cy="276999"/>
          </a:xfrm>
          <a:prstGeom prst="rect">
            <a:avLst/>
          </a:prstGeom>
          <a:noFill/>
        </p:spPr>
        <p:txBody>
          <a:bodyPr wrap="none" lIns="0" tIns="0" rIns="0" bIns="0" rtlCol="0">
            <a:spAutoFit/>
          </a:bodyPr>
          <a:lstStyle/>
          <a:p>
            <a:pPr algn="l"/>
            <a:r>
              <a:rPr lang="en-US" altLang="zh-CN" dirty="0"/>
              <a:t>Pipe</a:t>
            </a:r>
            <a:endParaRPr lang="zh-CN" altLang="en-US" dirty="0" err="1"/>
          </a:p>
        </p:txBody>
      </p:sp>
      <p:sp>
        <p:nvSpPr>
          <p:cNvPr id="26" name="Rectangle 25">
            <a:extLst>
              <a:ext uri="{FF2B5EF4-FFF2-40B4-BE49-F238E27FC236}">
                <a16:creationId xmlns:a16="http://schemas.microsoft.com/office/drawing/2014/main" id="{7410AB3E-6108-EACE-C640-B66980F7F16C}"/>
              </a:ext>
            </a:extLst>
          </p:cNvPr>
          <p:cNvSpPr/>
          <p:nvPr/>
        </p:nvSpPr>
        <p:spPr>
          <a:xfrm>
            <a:off x="4979876" y="3075168"/>
            <a:ext cx="1476164" cy="3019841"/>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7" name="TextBox 26">
            <a:extLst>
              <a:ext uri="{FF2B5EF4-FFF2-40B4-BE49-F238E27FC236}">
                <a16:creationId xmlns:a16="http://schemas.microsoft.com/office/drawing/2014/main" id="{F197D5D6-8B8F-FE40-BFC5-2B4848629693}"/>
              </a:ext>
            </a:extLst>
          </p:cNvPr>
          <p:cNvSpPr txBox="1"/>
          <p:nvPr/>
        </p:nvSpPr>
        <p:spPr>
          <a:xfrm>
            <a:off x="5428896" y="4431546"/>
            <a:ext cx="577081" cy="276999"/>
          </a:xfrm>
          <a:prstGeom prst="rect">
            <a:avLst/>
          </a:prstGeom>
          <a:noFill/>
        </p:spPr>
        <p:txBody>
          <a:bodyPr wrap="none" lIns="0" tIns="0" rIns="0" bIns="0" rtlCol="0">
            <a:spAutoFit/>
          </a:bodyPr>
          <a:lstStyle/>
          <a:p>
            <a:pPr algn="l"/>
            <a:r>
              <a:rPr lang="en-US" altLang="zh-CN" dirty="0" err="1"/>
              <a:t>xterm</a:t>
            </a:r>
            <a:endParaRPr lang="zh-CN" altLang="en-US" dirty="0" err="1"/>
          </a:p>
        </p:txBody>
      </p:sp>
      <p:sp>
        <p:nvSpPr>
          <p:cNvPr id="30" name="TextBox 29">
            <a:extLst>
              <a:ext uri="{FF2B5EF4-FFF2-40B4-BE49-F238E27FC236}">
                <a16:creationId xmlns:a16="http://schemas.microsoft.com/office/drawing/2014/main" id="{4244DE4D-CA3F-E8B9-667B-ED8C013FFE4B}"/>
              </a:ext>
            </a:extLst>
          </p:cNvPr>
          <p:cNvSpPr txBox="1"/>
          <p:nvPr/>
        </p:nvSpPr>
        <p:spPr>
          <a:xfrm>
            <a:off x="5212004" y="5568685"/>
            <a:ext cx="1013098" cy="276999"/>
          </a:xfrm>
          <a:prstGeom prst="rect">
            <a:avLst/>
          </a:prstGeom>
          <a:noFill/>
        </p:spPr>
        <p:txBody>
          <a:bodyPr wrap="none" lIns="0" tIns="0" rIns="0" bIns="0" rtlCol="0">
            <a:spAutoFit/>
          </a:bodyPr>
          <a:lstStyle/>
          <a:p>
            <a:pPr algn="l"/>
            <a:r>
              <a:rPr lang="en-US" altLang="zh-CN" dirty="0" err="1"/>
              <a:t>tcp</a:t>
            </a:r>
            <a:r>
              <a:rPr lang="en-US" altLang="zh-CN" dirty="0"/>
              <a:t> server</a:t>
            </a:r>
            <a:endParaRPr lang="zh-CN" altLang="en-US" dirty="0" err="1"/>
          </a:p>
        </p:txBody>
      </p:sp>
      <p:sp>
        <p:nvSpPr>
          <p:cNvPr id="32" name="Rectangle 31">
            <a:extLst>
              <a:ext uri="{FF2B5EF4-FFF2-40B4-BE49-F238E27FC236}">
                <a16:creationId xmlns:a16="http://schemas.microsoft.com/office/drawing/2014/main" id="{CAE50FFF-770D-ED11-7EC1-D11E79B86715}"/>
              </a:ext>
            </a:extLst>
          </p:cNvPr>
          <p:cNvSpPr/>
          <p:nvPr/>
        </p:nvSpPr>
        <p:spPr>
          <a:xfrm>
            <a:off x="7932205" y="4363375"/>
            <a:ext cx="1548171"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3" name="Rectangle 32">
            <a:extLst>
              <a:ext uri="{FF2B5EF4-FFF2-40B4-BE49-F238E27FC236}">
                <a16:creationId xmlns:a16="http://schemas.microsoft.com/office/drawing/2014/main" id="{47661017-CE7F-4F0E-86CD-EC9E81C5F5A2}"/>
              </a:ext>
            </a:extLst>
          </p:cNvPr>
          <p:cNvSpPr/>
          <p:nvPr/>
        </p:nvSpPr>
        <p:spPr>
          <a:xfrm>
            <a:off x="7932206" y="5457861"/>
            <a:ext cx="1548170"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4" name="TextBox 33">
            <a:extLst>
              <a:ext uri="{FF2B5EF4-FFF2-40B4-BE49-F238E27FC236}">
                <a16:creationId xmlns:a16="http://schemas.microsoft.com/office/drawing/2014/main" id="{724215E6-3F89-561D-23D0-9787BB76F0F2}"/>
              </a:ext>
            </a:extLst>
          </p:cNvPr>
          <p:cNvSpPr txBox="1"/>
          <p:nvPr/>
        </p:nvSpPr>
        <p:spPr>
          <a:xfrm>
            <a:off x="8180505" y="4457336"/>
            <a:ext cx="1051570" cy="276999"/>
          </a:xfrm>
          <a:prstGeom prst="rect">
            <a:avLst/>
          </a:prstGeom>
          <a:noFill/>
        </p:spPr>
        <p:txBody>
          <a:bodyPr wrap="none" lIns="0" tIns="0" rIns="0" bIns="0" rtlCol="0">
            <a:spAutoFit/>
          </a:bodyPr>
          <a:lstStyle/>
          <a:p>
            <a:pPr algn="l"/>
            <a:r>
              <a:rPr lang="en-US" altLang="zh-CN" dirty="0"/>
              <a:t>User input</a:t>
            </a:r>
            <a:endParaRPr lang="zh-CN" altLang="en-US" dirty="0" err="1"/>
          </a:p>
        </p:txBody>
      </p:sp>
      <p:sp>
        <p:nvSpPr>
          <p:cNvPr id="35" name="TextBox 34">
            <a:extLst>
              <a:ext uri="{FF2B5EF4-FFF2-40B4-BE49-F238E27FC236}">
                <a16:creationId xmlns:a16="http://schemas.microsoft.com/office/drawing/2014/main" id="{5043D26C-06CE-1483-9ACD-76C8CDE81311}"/>
              </a:ext>
            </a:extLst>
          </p:cNvPr>
          <p:cNvSpPr txBox="1"/>
          <p:nvPr/>
        </p:nvSpPr>
        <p:spPr>
          <a:xfrm>
            <a:off x="8000969" y="5568685"/>
            <a:ext cx="1410643" cy="276999"/>
          </a:xfrm>
          <a:prstGeom prst="rect">
            <a:avLst/>
          </a:prstGeom>
          <a:noFill/>
        </p:spPr>
        <p:txBody>
          <a:bodyPr wrap="none" lIns="0" tIns="0" rIns="0" bIns="0" rtlCol="0">
            <a:spAutoFit/>
          </a:bodyPr>
          <a:lstStyle/>
          <a:p>
            <a:pPr algn="l"/>
            <a:r>
              <a:rPr lang="en-US" altLang="zh-CN" dirty="0"/>
              <a:t>User program</a:t>
            </a:r>
            <a:endParaRPr lang="zh-CN" altLang="en-US" dirty="0" err="1"/>
          </a:p>
        </p:txBody>
      </p:sp>
      <p:sp>
        <p:nvSpPr>
          <p:cNvPr id="37" name="Rectangle 36">
            <a:extLst>
              <a:ext uri="{FF2B5EF4-FFF2-40B4-BE49-F238E27FC236}">
                <a16:creationId xmlns:a16="http://schemas.microsoft.com/office/drawing/2014/main" id="{FA98F3AC-3760-660A-4635-8883F966333B}"/>
              </a:ext>
            </a:extLst>
          </p:cNvPr>
          <p:cNvSpPr/>
          <p:nvPr/>
        </p:nvSpPr>
        <p:spPr>
          <a:xfrm>
            <a:off x="7734182" y="2918353"/>
            <a:ext cx="1944216" cy="3354963"/>
          </a:xfrm>
          <a:prstGeom prst="rect">
            <a:avLst/>
          </a:prstGeom>
          <a:noFill/>
          <a:ln>
            <a:solidFill>
              <a:schemeClr val="tx1"/>
            </a:solidFill>
            <a:prstDash val="lgDashDotDot"/>
            <a:round/>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8" name="Rectangle 37">
            <a:extLst>
              <a:ext uri="{FF2B5EF4-FFF2-40B4-BE49-F238E27FC236}">
                <a16:creationId xmlns:a16="http://schemas.microsoft.com/office/drawing/2014/main" id="{60FBFB41-9EF5-8DCC-93C3-E382821277A5}"/>
              </a:ext>
            </a:extLst>
          </p:cNvPr>
          <p:cNvSpPr/>
          <p:nvPr/>
        </p:nvSpPr>
        <p:spPr>
          <a:xfrm>
            <a:off x="5123892" y="4363375"/>
            <a:ext cx="1253835"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9" name="Rectangle 38">
            <a:extLst>
              <a:ext uri="{FF2B5EF4-FFF2-40B4-BE49-F238E27FC236}">
                <a16:creationId xmlns:a16="http://schemas.microsoft.com/office/drawing/2014/main" id="{123B4515-3D12-29D6-A61D-40836FAF661D}"/>
              </a:ext>
            </a:extLst>
          </p:cNvPr>
          <p:cNvSpPr/>
          <p:nvPr/>
        </p:nvSpPr>
        <p:spPr>
          <a:xfrm>
            <a:off x="5090518" y="5458915"/>
            <a:ext cx="1253835"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40" name="TextBox 39">
            <a:extLst>
              <a:ext uri="{FF2B5EF4-FFF2-40B4-BE49-F238E27FC236}">
                <a16:creationId xmlns:a16="http://schemas.microsoft.com/office/drawing/2014/main" id="{9E8FEB14-51EB-8DD5-FEA7-F2E00E80F77B}"/>
              </a:ext>
            </a:extLst>
          </p:cNvPr>
          <p:cNvSpPr txBox="1"/>
          <p:nvPr/>
        </p:nvSpPr>
        <p:spPr>
          <a:xfrm>
            <a:off x="8340694" y="2606729"/>
            <a:ext cx="974626" cy="276999"/>
          </a:xfrm>
          <a:prstGeom prst="rect">
            <a:avLst/>
          </a:prstGeom>
          <a:noFill/>
        </p:spPr>
        <p:txBody>
          <a:bodyPr wrap="none" lIns="0" tIns="0" rIns="0" bIns="0" rtlCol="0">
            <a:spAutoFit/>
          </a:bodyPr>
          <a:lstStyle/>
          <a:p>
            <a:pPr algn="l"/>
            <a:r>
              <a:rPr lang="en-US" altLang="zh-CN" dirty="0"/>
              <a:t>User side</a:t>
            </a:r>
            <a:endParaRPr lang="zh-CN" altLang="en-US" dirty="0" err="1"/>
          </a:p>
        </p:txBody>
      </p:sp>
      <p:sp>
        <p:nvSpPr>
          <p:cNvPr id="41" name="Rectangle 40">
            <a:extLst>
              <a:ext uri="{FF2B5EF4-FFF2-40B4-BE49-F238E27FC236}">
                <a16:creationId xmlns:a16="http://schemas.microsoft.com/office/drawing/2014/main" id="{DD8AE413-5A6E-18D6-DDB6-14C163DA9216}"/>
              </a:ext>
            </a:extLst>
          </p:cNvPr>
          <p:cNvSpPr/>
          <p:nvPr/>
        </p:nvSpPr>
        <p:spPr>
          <a:xfrm>
            <a:off x="2289328" y="2918003"/>
            <a:ext cx="4310728" cy="3355313"/>
          </a:xfrm>
          <a:prstGeom prst="rect">
            <a:avLst/>
          </a:prstGeom>
          <a:noFill/>
          <a:ln>
            <a:solidFill>
              <a:schemeClr val="tx1"/>
            </a:solidFill>
            <a:prstDash val="lgDashDotDot"/>
            <a:round/>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42" name="TextBox 41">
            <a:extLst>
              <a:ext uri="{FF2B5EF4-FFF2-40B4-BE49-F238E27FC236}">
                <a16:creationId xmlns:a16="http://schemas.microsoft.com/office/drawing/2014/main" id="{6E711D9D-FD55-3BB6-F926-E2A8C701A1EC}"/>
              </a:ext>
            </a:extLst>
          </p:cNvPr>
          <p:cNvSpPr txBox="1"/>
          <p:nvPr/>
        </p:nvSpPr>
        <p:spPr>
          <a:xfrm>
            <a:off x="4114492" y="2606729"/>
            <a:ext cx="923330" cy="276999"/>
          </a:xfrm>
          <a:prstGeom prst="rect">
            <a:avLst/>
          </a:prstGeom>
          <a:noFill/>
        </p:spPr>
        <p:txBody>
          <a:bodyPr wrap="none" lIns="0" tIns="0" rIns="0" bIns="0" rtlCol="0">
            <a:spAutoFit/>
          </a:bodyPr>
          <a:lstStyle/>
          <a:p>
            <a:pPr algn="l"/>
            <a:r>
              <a:rPr lang="en-US" altLang="zh-CN" dirty="0" err="1"/>
              <a:t>Uart</a:t>
            </a:r>
            <a:r>
              <a:rPr lang="en-US" altLang="zh-CN" dirty="0"/>
              <a:t> side</a:t>
            </a:r>
            <a:endParaRPr lang="zh-CN" altLang="en-US" dirty="0" err="1"/>
          </a:p>
        </p:txBody>
      </p:sp>
      <p:sp>
        <p:nvSpPr>
          <p:cNvPr id="31" name="Rectangle 30">
            <a:extLst>
              <a:ext uri="{FF2B5EF4-FFF2-40B4-BE49-F238E27FC236}">
                <a16:creationId xmlns:a16="http://schemas.microsoft.com/office/drawing/2014/main" id="{BEB3268E-DEFA-6605-4EB7-70E36353FEB5}"/>
              </a:ext>
            </a:extLst>
          </p:cNvPr>
          <p:cNvSpPr/>
          <p:nvPr/>
        </p:nvSpPr>
        <p:spPr>
          <a:xfrm>
            <a:off x="4979876" y="3075449"/>
            <a:ext cx="4500500" cy="775651"/>
          </a:xfrm>
          <a:prstGeom prst="rect">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6" name="TextBox 35">
            <a:extLst>
              <a:ext uri="{FF2B5EF4-FFF2-40B4-BE49-F238E27FC236}">
                <a16:creationId xmlns:a16="http://schemas.microsoft.com/office/drawing/2014/main" id="{F2BC2EC2-1343-30EA-21BC-06831340BD66}"/>
              </a:ext>
            </a:extLst>
          </p:cNvPr>
          <p:cNvSpPr txBox="1"/>
          <p:nvPr/>
        </p:nvSpPr>
        <p:spPr>
          <a:xfrm>
            <a:off x="5123892" y="3363786"/>
            <a:ext cx="4268372" cy="276999"/>
          </a:xfrm>
          <a:prstGeom prst="rect">
            <a:avLst/>
          </a:prstGeom>
          <a:noFill/>
        </p:spPr>
        <p:txBody>
          <a:bodyPr wrap="square" lIns="0" tIns="0" rIns="0" bIns="0" rtlCol="0">
            <a:spAutoFit/>
          </a:bodyPr>
          <a:lstStyle/>
          <a:p>
            <a:pPr algn="l"/>
            <a:r>
              <a:rPr lang="en-US" altLang="zh-CN" dirty="0"/>
              <a:t>User program connect to the </a:t>
            </a:r>
            <a:r>
              <a:rPr lang="en-US" altLang="zh-CN" dirty="0" err="1"/>
              <a:t>Uart</a:t>
            </a:r>
            <a:r>
              <a:rPr lang="en-US" altLang="zh-CN" dirty="0"/>
              <a:t> by Pipe</a:t>
            </a:r>
            <a:endParaRPr lang="zh-CN" altLang="en-US" dirty="0" err="1"/>
          </a:p>
        </p:txBody>
      </p:sp>
      <p:sp>
        <p:nvSpPr>
          <p:cNvPr id="43" name="Arrow: Left-Right 42">
            <a:extLst>
              <a:ext uri="{FF2B5EF4-FFF2-40B4-BE49-F238E27FC236}">
                <a16:creationId xmlns:a16="http://schemas.microsoft.com/office/drawing/2014/main" id="{3D5FBDFD-79E8-75E2-16B2-C0670E84B780}"/>
              </a:ext>
            </a:extLst>
          </p:cNvPr>
          <p:cNvSpPr/>
          <p:nvPr/>
        </p:nvSpPr>
        <p:spPr>
          <a:xfrm>
            <a:off x="6600056" y="5692941"/>
            <a:ext cx="1134126" cy="15274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44" name="Arrow: Left-Right 43">
            <a:extLst>
              <a:ext uri="{FF2B5EF4-FFF2-40B4-BE49-F238E27FC236}">
                <a16:creationId xmlns:a16="http://schemas.microsoft.com/office/drawing/2014/main" id="{D6815E0A-1C55-D041-8D11-B20A51BCB8E8}"/>
              </a:ext>
            </a:extLst>
          </p:cNvPr>
          <p:cNvSpPr/>
          <p:nvPr/>
        </p:nvSpPr>
        <p:spPr>
          <a:xfrm>
            <a:off x="6600056" y="4555802"/>
            <a:ext cx="1134126" cy="15274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45" name="TextBox 44">
            <a:extLst>
              <a:ext uri="{FF2B5EF4-FFF2-40B4-BE49-F238E27FC236}">
                <a16:creationId xmlns:a16="http://schemas.microsoft.com/office/drawing/2014/main" id="{78E3B4E3-3082-BE8E-F63D-5D26D256418C}"/>
              </a:ext>
            </a:extLst>
          </p:cNvPr>
          <p:cNvSpPr txBox="1"/>
          <p:nvPr/>
        </p:nvSpPr>
        <p:spPr>
          <a:xfrm>
            <a:off x="6986348" y="4345487"/>
            <a:ext cx="359073" cy="276999"/>
          </a:xfrm>
          <a:prstGeom prst="rect">
            <a:avLst/>
          </a:prstGeom>
          <a:noFill/>
        </p:spPr>
        <p:txBody>
          <a:bodyPr wrap="none" lIns="0" tIns="0" rIns="0" bIns="0" rtlCol="0">
            <a:spAutoFit/>
          </a:bodyPr>
          <a:lstStyle/>
          <a:p>
            <a:pPr algn="l"/>
            <a:r>
              <a:rPr lang="en-US" altLang="zh-CN" dirty="0"/>
              <a:t>key</a:t>
            </a:r>
            <a:endParaRPr lang="zh-CN" altLang="en-US" dirty="0" err="1"/>
          </a:p>
        </p:txBody>
      </p:sp>
      <p:sp>
        <p:nvSpPr>
          <p:cNvPr id="46" name="TextBox 45">
            <a:extLst>
              <a:ext uri="{FF2B5EF4-FFF2-40B4-BE49-F238E27FC236}">
                <a16:creationId xmlns:a16="http://schemas.microsoft.com/office/drawing/2014/main" id="{5508429C-5994-6917-B520-81C2B1644F92}"/>
              </a:ext>
            </a:extLst>
          </p:cNvPr>
          <p:cNvSpPr txBox="1"/>
          <p:nvPr/>
        </p:nvSpPr>
        <p:spPr>
          <a:xfrm>
            <a:off x="7000155" y="5450795"/>
            <a:ext cx="307777" cy="276999"/>
          </a:xfrm>
          <a:prstGeom prst="rect">
            <a:avLst/>
          </a:prstGeom>
          <a:noFill/>
        </p:spPr>
        <p:txBody>
          <a:bodyPr wrap="none" lIns="0" tIns="0" rIns="0" bIns="0" rtlCol="0">
            <a:spAutoFit/>
          </a:bodyPr>
          <a:lstStyle/>
          <a:p>
            <a:pPr algn="l"/>
            <a:r>
              <a:rPr lang="en-US" altLang="zh-CN" dirty="0" err="1"/>
              <a:t>tcp</a:t>
            </a:r>
            <a:endParaRPr lang="zh-CN" altLang="en-US" dirty="0" err="1"/>
          </a:p>
        </p:txBody>
      </p:sp>
    </p:spTree>
    <p:extLst>
      <p:ext uri="{BB962C8B-B14F-4D97-AF65-F5344CB8AC3E}">
        <p14:creationId xmlns:p14="http://schemas.microsoft.com/office/powerpoint/2010/main" val="19644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Expanded function setting</a:t>
            </a:r>
            <a:endParaRPr lang="zh-CN" altLang="en-US" sz="3200" b="1" dirty="0" err="1">
              <a:solidFill>
                <a:srgbClr val="00B0F0"/>
              </a:solidFill>
            </a:endParaRPr>
          </a:p>
        </p:txBody>
      </p:sp>
      <p:pic>
        <p:nvPicPr>
          <p:cNvPr id="4" name="Picture 3">
            <a:extLst>
              <a:ext uri="{FF2B5EF4-FFF2-40B4-BE49-F238E27FC236}">
                <a16:creationId xmlns:a16="http://schemas.microsoft.com/office/drawing/2014/main" id="{94FA2929-1548-E625-C0D5-1FD3D4CC90C9}"/>
              </a:ext>
            </a:extLst>
          </p:cNvPr>
          <p:cNvPicPr>
            <a:picLocks noChangeAspect="1"/>
          </p:cNvPicPr>
          <p:nvPr/>
        </p:nvPicPr>
        <p:blipFill>
          <a:blip r:embed="rId2"/>
          <a:stretch>
            <a:fillRect/>
          </a:stretch>
        </p:blipFill>
        <p:spPr>
          <a:xfrm>
            <a:off x="735162" y="2132856"/>
            <a:ext cx="10677525" cy="1066800"/>
          </a:xfrm>
          <a:prstGeom prst="rect">
            <a:avLst/>
          </a:prstGeom>
        </p:spPr>
      </p:pic>
      <p:sp>
        <p:nvSpPr>
          <p:cNvPr id="7" name="TextBox 6">
            <a:extLst>
              <a:ext uri="{FF2B5EF4-FFF2-40B4-BE49-F238E27FC236}">
                <a16:creationId xmlns:a16="http://schemas.microsoft.com/office/drawing/2014/main" id="{E0B15E5C-832F-06A2-B5AA-A52BA02FC904}"/>
              </a:ext>
            </a:extLst>
          </p:cNvPr>
          <p:cNvSpPr txBox="1"/>
          <p:nvPr/>
        </p:nvSpPr>
        <p:spPr>
          <a:xfrm>
            <a:off x="2099556" y="3508732"/>
            <a:ext cx="5976664" cy="1661993"/>
          </a:xfrm>
          <a:prstGeom prst="rect">
            <a:avLst/>
          </a:prstGeom>
          <a:noFill/>
        </p:spPr>
        <p:txBody>
          <a:bodyPr wrap="square" lIns="0" tIns="0" rIns="0" bIns="0" rtlCol="0">
            <a:spAutoFit/>
          </a:bodyPr>
          <a:lstStyle/>
          <a:p>
            <a:pPr algn="l"/>
            <a:r>
              <a:rPr lang="en-US" altLang="zh-CN" dirty="0"/>
              <a:t>To use expanded functions:</a:t>
            </a:r>
          </a:p>
          <a:p>
            <a:pPr algn="l"/>
            <a:r>
              <a:rPr lang="en-US" altLang="zh-CN" dirty="0"/>
              <a:t>0: User operate the pipe by program directly;</a:t>
            </a:r>
          </a:p>
          <a:p>
            <a:pPr algn="l"/>
            <a:r>
              <a:rPr lang="en-US" altLang="zh-CN" dirty="0"/>
              <a:t>1: Connect to the </a:t>
            </a:r>
            <a:r>
              <a:rPr lang="en-US" altLang="zh-CN" dirty="0" err="1"/>
              <a:t>Uart</a:t>
            </a:r>
            <a:r>
              <a:rPr lang="en-US" altLang="zh-CN" dirty="0"/>
              <a:t> by “</a:t>
            </a:r>
            <a:r>
              <a:rPr lang="en-US" altLang="zh-CN" dirty="0" err="1"/>
              <a:t>xterm</a:t>
            </a:r>
            <a:r>
              <a:rPr lang="en-US" altLang="zh-CN" dirty="0"/>
              <a:t>” (default);</a:t>
            </a:r>
          </a:p>
          <a:p>
            <a:pPr algn="l"/>
            <a:r>
              <a:rPr lang="en-US" altLang="zh-CN" dirty="0"/>
              <a:t>2: Connect to the </a:t>
            </a:r>
            <a:r>
              <a:rPr lang="en-US" altLang="zh-CN" dirty="0" err="1"/>
              <a:t>Uart</a:t>
            </a:r>
            <a:r>
              <a:rPr lang="en-US" altLang="zh-CN" dirty="0"/>
              <a:t> by TCP server;</a:t>
            </a:r>
          </a:p>
          <a:p>
            <a:pPr marL="342900" indent="-342900" algn="l">
              <a:buAutoNum type="arabicPeriod"/>
            </a:pPr>
            <a:endParaRPr lang="en-US" altLang="zh-CN" dirty="0"/>
          </a:p>
          <a:p>
            <a:pPr marL="342900" indent="-342900" algn="l">
              <a:buAutoNum type="arabicPeriod"/>
            </a:pPr>
            <a:endParaRPr lang="zh-CN" altLang="en-US" dirty="0" err="1"/>
          </a:p>
        </p:txBody>
      </p:sp>
    </p:spTree>
    <p:extLst>
      <p:ext uri="{BB962C8B-B14F-4D97-AF65-F5344CB8AC3E}">
        <p14:creationId xmlns:p14="http://schemas.microsoft.com/office/powerpoint/2010/main" val="375228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A435D789-1B4B-30C9-3AB0-24806FBE2E43}"/>
              </a:ext>
            </a:extLst>
          </p:cNvPr>
          <p:cNvPicPr>
            <a:picLocks noChangeAspect="1"/>
          </p:cNvPicPr>
          <p:nvPr/>
        </p:nvPicPr>
        <p:blipFill>
          <a:blip r:embed="rId2"/>
          <a:stretch>
            <a:fillRect/>
          </a:stretch>
        </p:blipFill>
        <p:spPr>
          <a:xfrm>
            <a:off x="2135560" y="1268760"/>
            <a:ext cx="8708041" cy="1332148"/>
          </a:xfrm>
          <a:prstGeom prst="rect">
            <a:avLst/>
          </a:prstGeom>
        </p:spPr>
      </p:pic>
      <p:sp>
        <p:nvSpPr>
          <p:cNvPr id="3" name="TextBox 2">
            <a:extLst>
              <a:ext uri="{FF2B5EF4-FFF2-40B4-BE49-F238E27FC236}">
                <a16:creationId xmlns:a16="http://schemas.microsoft.com/office/drawing/2014/main" id="{87C3DB42-7DFC-F7A6-FF16-EEEADB9757ED}"/>
              </a:ext>
            </a:extLst>
          </p:cNvPr>
          <p:cNvSpPr txBox="1"/>
          <p:nvPr/>
        </p:nvSpPr>
        <p:spPr>
          <a:xfrm>
            <a:off x="2999656" y="3429000"/>
            <a:ext cx="3757439" cy="1938992"/>
          </a:xfrm>
          <a:prstGeom prst="rect">
            <a:avLst/>
          </a:prstGeom>
          <a:noFill/>
        </p:spPr>
        <p:txBody>
          <a:bodyPr wrap="none" lIns="0" tIns="0" rIns="0" bIns="0" rtlCol="0">
            <a:spAutoFit/>
          </a:bodyPr>
          <a:lstStyle/>
          <a:p>
            <a:pPr algn="l"/>
            <a:r>
              <a:rPr lang="en-US" altLang="zh-CN" dirty="0"/>
              <a:t>User operate </a:t>
            </a:r>
            <a:r>
              <a:rPr lang="en-US" altLang="zh-CN" dirty="0" err="1"/>
              <a:t>Uart</a:t>
            </a:r>
            <a:r>
              <a:rPr lang="en-US" altLang="zh-CN" dirty="0"/>
              <a:t> by pipe examples:</a:t>
            </a:r>
          </a:p>
          <a:p>
            <a:pPr marL="342900" indent="-342900" algn="l">
              <a:buAutoNum type="arabicPeriod"/>
            </a:pPr>
            <a:r>
              <a:rPr lang="en-US" altLang="zh-CN" dirty="0"/>
              <a:t>Support c/</a:t>
            </a:r>
            <a:r>
              <a:rPr lang="en-US" altLang="zh-CN" dirty="0" err="1"/>
              <a:t>c++</a:t>
            </a:r>
            <a:r>
              <a:rPr lang="en-US" altLang="zh-CN" dirty="0"/>
              <a:t> demo program;</a:t>
            </a:r>
          </a:p>
          <a:p>
            <a:pPr marL="342900" indent="-342900" algn="l">
              <a:buAutoNum type="arabicPeriod"/>
            </a:pPr>
            <a:r>
              <a:rPr lang="en-US" altLang="zh-CN" dirty="0"/>
              <a:t>Support java demo program;</a:t>
            </a:r>
          </a:p>
          <a:p>
            <a:pPr marL="342900" indent="-342900" algn="l">
              <a:buAutoNum type="arabicPeriod"/>
            </a:pPr>
            <a:r>
              <a:rPr lang="en-US" altLang="zh-CN" dirty="0"/>
              <a:t>Support python demo program;</a:t>
            </a:r>
          </a:p>
          <a:p>
            <a:pPr marL="342900" indent="-342900" algn="l">
              <a:buAutoNum type="arabicPeriod"/>
            </a:pPr>
            <a:r>
              <a:rPr lang="en-US" altLang="zh-CN" dirty="0"/>
              <a:t>Support </a:t>
            </a:r>
            <a:r>
              <a:rPr lang="en-US" altLang="zh-CN" dirty="0" err="1"/>
              <a:t>golang</a:t>
            </a:r>
            <a:r>
              <a:rPr lang="en-US" altLang="zh-CN" dirty="0"/>
              <a:t> demo program;</a:t>
            </a:r>
          </a:p>
          <a:p>
            <a:pPr marL="342900" indent="-342900" algn="l">
              <a:buAutoNum type="arabicPeriod"/>
            </a:pPr>
            <a:r>
              <a:rPr lang="en-US" altLang="zh-CN" dirty="0"/>
              <a:t>…</a:t>
            </a:r>
          </a:p>
          <a:p>
            <a:pPr algn="l"/>
            <a:endParaRPr lang="en-US" altLang="zh-CN" dirty="0"/>
          </a:p>
        </p:txBody>
      </p:sp>
    </p:spTree>
    <p:extLst>
      <p:ext uri="{BB962C8B-B14F-4D97-AF65-F5344CB8AC3E}">
        <p14:creationId xmlns:p14="http://schemas.microsoft.com/office/powerpoint/2010/main" val="86874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7AE8C8E1-9172-E44E-409F-C4992AC5F55E}"/>
              </a:ext>
            </a:extLst>
          </p:cNvPr>
          <p:cNvPicPr>
            <a:picLocks noChangeAspect="1"/>
          </p:cNvPicPr>
          <p:nvPr/>
        </p:nvPicPr>
        <p:blipFill>
          <a:blip r:embed="rId2"/>
          <a:stretch>
            <a:fillRect/>
          </a:stretch>
        </p:blipFill>
        <p:spPr>
          <a:xfrm>
            <a:off x="4079776" y="884329"/>
            <a:ext cx="3536274" cy="2376264"/>
          </a:xfrm>
          <a:prstGeom prst="rect">
            <a:avLst/>
          </a:prstGeom>
        </p:spPr>
      </p:pic>
      <p:sp>
        <p:nvSpPr>
          <p:cNvPr id="4" name="TextBox 3">
            <a:extLst>
              <a:ext uri="{FF2B5EF4-FFF2-40B4-BE49-F238E27FC236}">
                <a16:creationId xmlns:a16="http://schemas.microsoft.com/office/drawing/2014/main" id="{1162586A-8D0A-F537-4AD0-A761C2ECBDE1}"/>
              </a:ext>
            </a:extLst>
          </p:cNvPr>
          <p:cNvSpPr txBox="1"/>
          <p:nvPr/>
        </p:nvSpPr>
        <p:spPr>
          <a:xfrm>
            <a:off x="2934787" y="3467813"/>
            <a:ext cx="6322422" cy="646331"/>
          </a:xfrm>
          <a:prstGeom prst="rect">
            <a:avLst/>
          </a:prstGeom>
          <a:noFill/>
        </p:spPr>
        <p:txBody>
          <a:bodyPr wrap="square">
            <a:spAutoFit/>
          </a:bodyPr>
          <a:lstStyle/>
          <a:p>
            <a:r>
              <a:rPr lang="en-US" altLang="zh-CN" dirty="0"/>
              <a:t>Connect to the </a:t>
            </a:r>
            <a:r>
              <a:rPr lang="en-US" altLang="zh-CN" dirty="0" err="1"/>
              <a:t>Uart</a:t>
            </a:r>
            <a:r>
              <a:rPr lang="en-US" altLang="zh-CN" dirty="0"/>
              <a:t> by “</a:t>
            </a:r>
            <a:r>
              <a:rPr lang="en-US" altLang="zh-CN" dirty="0" err="1"/>
              <a:t>xterm</a:t>
            </a:r>
            <a:r>
              <a:rPr lang="en-US" altLang="zh-CN" dirty="0"/>
              <a:t>” :</a:t>
            </a:r>
          </a:p>
          <a:p>
            <a:r>
              <a:rPr lang="en-US" altLang="zh-CN" dirty="0"/>
              <a:t>User just type character in the “</a:t>
            </a:r>
            <a:r>
              <a:rPr lang="en-US" altLang="zh-CN" dirty="0" err="1"/>
              <a:t>xterm</a:t>
            </a:r>
            <a:r>
              <a:rPr lang="en-US" altLang="zh-CN" dirty="0"/>
              <a:t>”;</a:t>
            </a:r>
            <a:endParaRPr lang="zh-CN" altLang="en-US" dirty="0"/>
          </a:p>
        </p:txBody>
      </p:sp>
    </p:spTree>
    <p:extLst>
      <p:ext uri="{BB962C8B-B14F-4D97-AF65-F5344CB8AC3E}">
        <p14:creationId xmlns:p14="http://schemas.microsoft.com/office/powerpoint/2010/main" val="18659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8CC93352-74AF-147A-AC83-938D175943A3}"/>
              </a:ext>
            </a:extLst>
          </p:cNvPr>
          <p:cNvPicPr>
            <a:picLocks noChangeAspect="1"/>
          </p:cNvPicPr>
          <p:nvPr/>
        </p:nvPicPr>
        <p:blipFill>
          <a:blip r:embed="rId2"/>
          <a:stretch>
            <a:fillRect/>
          </a:stretch>
        </p:blipFill>
        <p:spPr>
          <a:xfrm>
            <a:off x="2207568" y="897991"/>
            <a:ext cx="8060120" cy="2531009"/>
          </a:xfrm>
          <a:prstGeom prst="rect">
            <a:avLst/>
          </a:prstGeom>
        </p:spPr>
      </p:pic>
      <p:sp>
        <p:nvSpPr>
          <p:cNvPr id="4" name="TextBox 3">
            <a:extLst>
              <a:ext uri="{FF2B5EF4-FFF2-40B4-BE49-F238E27FC236}">
                <a16:creationId xmlns:a16="http://schemas.microsoft.com/office/drawing/2014/main" id="{B117D769-534E-586D-4446-C036CC695708}"/>
              </a:ext>
            </a:extLst>
          </p:cNvPr>
          <p:cNvSpPr txBox="1"/>
          <p:nvPr/>
        </p:nvSpPr>
        <p:spPr>
          <a:xfrm>
            <a:off x="2585608" y="3834548"/>
            <a:ext cx="7020780" cy="646331"/>
          </a:xfrm>
          <a:prstGeom prst="rect">
            <a:avLst/>
          </a:prstGeom>
          <a:noFill/>
        </p:spPr>
        <p:txBody>
          <a:bodyPr wrap="square">
            <a:spAutoFit/>
          </a:bodyPr>
          <a:lstStyle/>
          <a:p>
            <a:r>
              <a:rPr lang="en-US" altLang="zh-CN" dirty="0"/>
              <a:t>Connect to the </a:t>
            </a:r>
            <a:r>
              <a:rPr lang="en-US" altLang="zh-CN" dirty="0" err="1"/>
              <a:t>Uart</a:t>
            </a:r>
            <a:r>
              <a:rPr lang="en-US" altLang="zh-CN" dirty="0"/>
              <a:t> by TCP server:</a:t>
            </a:r>
          </a:p>
          <a:p>
            <a:r>
              <a:rPr lang="en-US" altLang="zh-CN" dirty="0"/>
              <a:t>User can use any language to connect to the </a:t>
            </a:r>
            <a:r>
              <a:rPr lang="en-US" altLang="zh-CN" dirty="0" err="1"/>
              <a:t>Uart</a:t>
            </a:r>
            <a:r>
              <a:rPr lang="en-US" altLang="zh-CN" dirty="0"/>
              <a:t> by TCP protocol</a:t>
            </a:r>
            <a:endParaRPr lang="zh-CN" altLang="en-US" dirty="0"/>
          </a:p>
        </p:txBody>
      </p:sp>
    </p:spTree>
    <p:extLst>
      <p:ext uri="{BB962C8B-B14F-4D97-AF65-F5344CB8AC3E}">
        <p14:creationId xmlns:p14="http://schemas.microsoft.com/office/powerpoint/2010/main" val="311370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t>Example for using </a:t>
            </a:r>
            <a:r>
              <a:rPr lang="en-US" altLang="zh-CN" sz="3200" dirty="0" err="1"/>
              <a:t>LightUart_MultiPort</a:t>
            </a:r>
            <a:endParaRPr lang="zh-CN" altLang="en-US" sz="3200" b="1" dirty="0" err="1">
              <a:solidFill>
                <a:srgbClr val="00B0F0"/>
              </a:solidFill>
            </a:endParaRPr>
          </a:p>
        </p:txBody>
      </p:sp>
      <p:sp>
        <p:nvSpPr>
          <p:cNvPr id="3" name="Rectangle 2">
            <a:extLst>
              <a:ext uri="{FF2B5EF4-FFF2-40B4-BE49-F238E27FC236}">
                <a16:creationId xmlns:a16="http://schemas.microsoft.com/office/drawing/2014/main" id="{6ED1DDF1-988B-353E-91AA-B118EC3DF8F5}"/>
              </a:ext>
            </a:extLst>
          </p:cNvPr>
          <p:cNvSpPr/>
          <p:nvPr/>
        </p:nvSpPr>
        <p:spPr>
          <a:xfrm>
            <a:off x="7572164" y="1632130"/>
            <a:ext cx="2916324" cy="39931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4" name="TextBox 3">
            <a:extLst>
              <a:ext uri="{FF2B5EF4-FFF2-40B4-BE49-F238E27FC236}">
                <a16:creationId xmlns:a16="http://schemas.microsoft.com/office/drawing/2014/main" id="{E23F3629-047C-5C10-94D6-55F63D6044E4}"/>
              </a:ext>
            </a:extLst>
          </p:cNvPr>
          <p:cNvSpPr txBox="1"/>
          <p:nvPr/>
        </p:nvSpPr>
        <p:spPr>
          <a:xfrm>
            <a:off x="8626934" y="1711841"/>
            <a:ext cx="692562" cy="276999"/>
          </a:xfrm>
          <a:prstGeom prst="rect">
            <a:avLst/>
          </a:prstGeom>
          <a:noFill/>
        </p:spPr>
        <p:txBody>
          <a:bodyPr wrap="none" lIns="0" tIns="0" rIns="0" bIns="0" rtlCol="0">
            <a:spAutoFit/>
          </a:bodyPr>
          <a:lstStyle/>
          <a:p>
            <a:pPr algn="l"/>
            <a:r>
              <a:rPr lang="en-US" altLang="zh-CN" dirty="0"/>
              <a:t>Veloce</a:t>
            </a:r>
            <a:endParaRPr lang="zh-CN" altLang="en-US" dirty="0" err="1"/>
          </a:p>
        </p:txBody>
      </p:sp>
      <p:sp>
        <p:nvSpPr>
          <p:cNvPr id="7" name="TextBox 6">
            <a:extLst>
              <a:ext uri="{FF2B5EF4-FFF2-40B4-BE49-F238E27FC236}">
                <a16:creationId xmlns:a16="http://schemas.microsoft.com/office/drawing/2014/main" id="{73A7F65A-4D3F-21AC-6BB7-D1287977D2A0}"/>
              </a:ext>
            </a:extLst>
          </p:cNvPr>
          <p:cNvSpPr txBox="1"/>
          <p:nvPr/>
        </p:nvSpPr>
        <p:spPr>
          <a:xfrm>
            <a:off x="8742382" y="1336309"/>
            <a:ext cx="461665" cy="276999"/>
          </a:xfrm>
          <a:prstGeom prst="rect">
            <a:avLst/>
          </a:prstGeom>
          <a:noFill/>
        </p:spPr>
        <p:txBody>
          <a:bodyPr wrap="none" lIns="0" tIns="0" rIns="0" bIns="0" rtlCol="0">
            <a:spAutoFit/>
          </a:bodyPr>
          <a:lstStyle/>
          <a:p>
            <a:pPr algn="l"/>
            <a:r>
              <a:rPr lang="en-US" altLang="zh-CN" dirty="0"/>
              <a:t>HDL</a:t>
            </a:r>
            <a:endParaRPr lang="zh-CN" altLang="en-US" dirty="0" err="1"/>
          </a:p>
        </p:txBody>
      </p:sp>
      <p:sp>
        <p:nvSpPr>
          <p:cNvPr id="8" name="Rectangle 7">
            <a:extLst>
              <a:ext uri="{FF2B5EF4-FFF2-40B4-BE49-F238E27FC236}">
                <a16:creationId xmlns:a16="http://schemas.microsoft.com/office/drawing/2014/main" id="{E1B0F084-2B63-2062-D3BF-5A9F7CCD0B0E}"/>
              </a:ext>
            </a:extLst>
          </p:cNvPr>
          <p:cNvSpPr/>
          <p:nvPr/>
        </p:nvSpPr>
        <p:spPr>
          <a:xfrm>
            <a:off x="3575720" y="1640088"/>
            <a:ext cx="2916324" cy="2004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9" name="TextBox 8">
            <a:extLst>
              <a:ext uri="{FF2B5EF4-FFF2-40B4-BE49-F238E27FC236}">
                <a16:creationId xmlns:a16="http://schemas.microsoft.com/office/drawing/2014/main" id="{1F4BD83A-2639-5A9A-F9B3-438DA9809B42}"/>
              </a:ext>
            </a:extLst>
          </p:cNvPr>
          <p:cNvSpPr txBox="1"/>
          <p:nvPr/>
        </p:nvSpPr>
        <p:spPr>
          <a:xfrm>
            <a:off x="4508064" y="1358040"/>
            <a:ext cx="448841" cy="276999"/>
          </a:xfrm>
          <a:prstGeom prst="rect">
            <a:avLst/>
          </a:prstGeom>
          <a:noFill/>
        </p:spPr>
        <p:txBody>
          <a:bodyPr wrap="none" lIns="0" tIns="0" rIns="0" bIns="0" rtlCol="0">
            <a:spAutoFit/>
          </a:bodyPr>
          <a:lstStyle/>
          <a:p>
            <a:pPr algn="l"/>
            <a:r>
              <a:rPr lang="en-US" altLang="zh-CN" dirty="0"/>
              <a:t>HVL</a:t>
            </a:r>
            <a:endParaRPr lang="zh-CN" altLang="en-US" dirty="0" err="1"/>
          </a:p>
        </p:txBody>
      </p:sp>
      <p:sp>
        <p:nvSpPr>
          <p:cNvPr id="10" name="TextBox 9">
            <a:extLst>
              <a:ext uri="{FF2B5EF4-FFF2-40B4-BE49-F238E27FC236}">
                <a16:creationId xmlns:a16="http://schemas.microsoft.com/office/drawing/2014/main" id="{C2578121-4647-3916-F65D-848B874F2F9C}"/>
              </a:ext>
            </a:extLst>
          </p:cNvPr>
          <p:cNvSpPr txBox="1"/>
          <p:nvPr/>
        </p:nvSpPr>
        <p:spPr>
          <a:xfrm>
            <a:off x="4674510" y="1711841"/>
            <a:ext cx="769441" cy="276999"/>
          </a:xfrm>
          <a:prstGeom prst="rect">
            <a:avLst/>
          </a:prstGeom>
          <a:noFill/>
        </p:spPr>
        <p:txBody>
          <a:bodyPr wrap="none" lIns="0" tIns="0" rIns="0" bIns="0" rtlCol="0">
            <a:spAutoFit/>
          </a:bodyPr>
          <a:lstStyle/>
          <a:p>
            <a:pPr algn="l"/>
            <a:r>
              <a:rPr lang="en-US" altLang="zh-CN" dirty="0"/>
              <a:t>TB(SC)</a:t>
            </a:r>
            <a:endParaRPr lang="zh-CN" altLang="en-US" dirty="0" err="1"/>
          </a:p>
        </p:txBody>
      </p:sp>
      <p:sp>
        <p:nvSpPr>
          <p:cNvPr id="11" name="Rectangle 10">
            <a:extLst>
              <a:ext uri="{FF2B5EF4-FFF2-40B4-BE49-F238E27FC236}">
                <a16:creationId xmlns:a16="http://schemas.microsoft.com/office/drawing/2014/main" id="{1666D3F0-60B2-EF3E-E91C-998AE29D3076}"/>
              </a:ext>
            </a:extLst>
          </p:cNvPr>
          <p:cNvSpPr/>
          <p:nvPr/>
        </p:nvSpPr>
        <p:spPr>
          <a:xfrm>
            <a:off x="5663952" y="2240868"/>
            <a:ext cx="834596" cy="919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12" name="TextBox 11">
            <a:extLst>
              <a:ext uri="{FF2B5EF4-FFF2-40B4-BE49-F238E27FC236}">
                <a16:creationId xmlns:a16="http://schemas.microsoft.com/office/drawing/2014/main" id="{3F948D4E-8A00-7094-EC7D-56F25A3ECDBC}"/>
              </a:ext>
            </a:extLst>
          </p:cNvPr>
          <p:cNvSpPr txBox="1"/>
          <p:nvPr/>
        </p:nvSpPr>
        <p:spPr>
          <a:xfrm>
            <a:off x="5820480" y="2562254"/>
            <a:ext cx="448841" cy="276999"/>
          </a:xfrm>
          <a:prstGeom prst="rect">
            <a:avLst/>
          </a:prstGeom>
          <a:noFill/>
        </p:spPr>
        <p:txBody>
          <a:bodyPr wrap="none" lIns="0" tIns="0" rIns="0" bIns="0" rtlCol="0">
            <a:spAutoFit/>
          </a:bodyPr>
          <a:lstStyle/>
          <a:p>
            <a:pPr algn="l"/>
            <a:r>
              <a:rPr lang="en-US" altLang="zh-CN" dirty="0"/>
              <a:t>TBX</a:t>
            </a:r>
            <a:endParaRPr lang="zh-CN" altLang="en-US" dirty="0" err="1"/>
          </a:p>
        </p:txBody>
      </p:sp>
      <p:sp>
        <p:nvSpPr>
          <p:cNvPr id="13" name="Arrow: Left-Right 12">
            <a:extLst>
              <a:ext uri="{FF2B5EF4-FFF2-40B4-BE49-F238E27FC236}">
                <a16:creationId xmlns:a16="http://schemas.microsoft.com/office/drawing/2014/main" id="{E336F8FD-6F99-FCB7-EF87-E2D2292B6EE3}"/>
              </a:ext>
            </a:extLst>
          </p:cNvPr>
          <p:cNvSpPr/>
          <p:nvPr/>
        </p:nvSpPr>
        <p:spPr>
          <a:xfrm>
            <a:off x="6498548" y="2568951"/>
            <a:ext cx="1067112" cy="276999"/>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14" name="TextBox 13">
            <a:extLst>
              <a:ext uri="{FF2B5EF4-FFF2-40B4-BE49-F238E27FC236}">
                <a16:creationId xmlns:a16="http://schemas.microsoft.com/office/drawing/2014/main" id="{24F2AA6D-1B4E-2397-34C6-9D96FAE1B5F2}"/>
              </a:ext>
            </a:extLst>
          </p:cNvPr>
          <p:cNvSpPr txBox="1"/>
          <p:nvPr/>
        </p:nvSpPr>
        <p:spPr>
          <a:xfrm>
            <a:off x="6903399" y="2492896"/>
            <a:ext cx="171522" cy="123111"/>
          </a:xfrm>
          <a:prstGeom prst="rect">
            <a:avLst/>
          </a:prstGeom>
          <a:noFill/>
        </p:spPr>
        <p:txBody>
          <a:bodyPr wrap="none" lIns="0" tIns="0" rIns="0" bIns="0" rtlCol="0">
            <a:spAutoFit/>
          </a:bodyPr>
          <a:lstStyle/>
          <a:p>
            <a:pPr algn="l"/>
            <a:r>
              <a:rPr lang="en-US" altLang="zh-CN" sz="800" dirty="0"/>
              <a:t>DPI</a:t>
            </a:r>
            <a:endParaRPr lang="zh-CN" altLang="en-US" sz="800" dirty="0" err="1"/>
          </a:p>
        </p:txBody>
      </p:sp>
      <p:sp>
        <p:nvSpPr>
          <p:cNvPr id="15" name="TextBox 14">
            <a:extLst>
              <a:ext uri="{FF2B5EF4-FFF2-40B4-BE49-F238E27FC236}">
                <a16:creationId xmlns:a16="http://schemas.microsoft.com/office/drawing/2014/main" id="{DA78C09B-AE4F-0F53-DA68-B1D46EF0EDD4}"/>
              </a:ext>
            </a:extLst>
          </p:cNvPr>
          <p:cNvSpPr txBox="1"/>
          <p:nvPr/>
        </p:nvSpPr>
        <p:spPr>
          <a:xfrm>
            <a:off x="6817047" y="2776700"/>
            <a:ext cx="359073" cy="123111"/>
          </a:xfrm>
          <a:prstGeom prst="rect">
            <a:avLst/>
          </a:prstGeom>
          <a:noFill/>
        </p:spPr>
        <p:txBody>
          <a:bodyPr wrap="none" lIns="0" tIns="0" rIns="0" bIns="0" rtlCol="0">
            <a:spAutoFit/>
          </a:bodyPr>
          <a:lstStyle/>
          <a:p>
            <a:pPr algn="l"/>
            <a:r>
              <a:rPr lang="en-US" altLang="zh-CN" sz="800" dirty="0"/>
              <a:t>SCE-MI</a:t>
            </a:r>
            <a:endParaRPr lang="zh-CN" altLang="en-US" sz="800" dirty="0" err="1"/>
          </a:p>
        </p:txBody>
      </p:sp>
      <p:sp>
        <p:nvSpPr>
          <p:cNvPr id="16" name="Arrow: Left-Right 15">
            <a:extLst>
              <a:ext uri="{FF2B5EF4-FFF2-40B4-BE49-F238E27FC236}">
                <a16:creationId xmlns:a16="http://schemas.microsoft.com/office/drawing/2014/main" id="{DF6FD606-3B3A-47B8-1DB2-091FB396DCFC}"/>
              </a:ext>
            </a:extLst>
          </p:cNvPr>
          <p:cNvSpPr/>
          <p:nvPr/>
        </p:nvSpPr>
        <p:spPr>
          <a:xfrm>
            <a:off x="6505052" y="4849344"/>
            <a:ext cx="1067112" cy="276999"/>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17" name="TextBox 16">
            <a:extLst>
              <a:ext uri="{FF2B5EF4-FFF2-40B4-BE49-F238E27FC236}">
                <a16:creationId xmlns:a16="http://schemas.microsoft.com/office/drawing/2014/main" id="{11A42D86-804A-D824-C5E5-AC3CD242E5E3}"/>
              </a:ext>
            </a:extLst>
          </p:cNvPr>
          <p:cNvSpPr txBox="1"/>
          <p:nvPr/>
        </p:nvSpPr>
        <p:spPr>
          <a:xfrm>
            <a:off x="6924092" y="4797152"/>
            <a:ext cx="171522" cy="123111"/>
          </a:xfrm>
          <a:prstGeom prst="rect">
            <a:avLst/>
          </a:prstGeom>
          <a:noFill/>
        </p:spPr>
        <p:txBody>
          <a:bodyPr wrap="none" lIns="0" tIns="0" rIns="0" bIns="0" rtlCol="0">
            <a:spAutoFit/>
          </a:bodyPr>
          <a:lstStyle/>
          <a:p>
            <a:pPr algn="l"/>
            <a:r>
              <a:rPr lang="en-US" altLang="zh-CN" sz="800" dirty="0"/>
              <a:t>DPI</a:t>
            </a:r>
            <a:endParaRPr lang="zh-CN" altLang="en-US" sz="800" dirty="0" err="1"/>
          </a:p>
        </p:txBody>
      </p:sp>
      <p:sp>
        <p:nvSpPr>
          <p:cNvPr id="18" name="Rectangle 17">
            <a:extLst>
              <a:ext uri="{FF2B5EF4-FFF2-40B4-BE49-F238E27FC236}">
                <a16:creationId xmlns:a16="http://schemas.microsoft.com/office/drawing/2014/main" id="{7EC7D1E5-4201-CD99-E839-4AAA5E7FC26D}"/>
              </a:ext>
            </a:extLst>
          </p:cNvPr>
          <p:cNvSpPr/>
          <p:nvPr/>
        </p:nvSpPr>
        <p:spPr>
          <a:xfrm>
            <a:off x="5663952" y="4489448"/>
            <a:ext cx="834596" cy="919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19" name="TextBox 18">
            <a:extLst>
              <a:ext uri="{FF2B5EF4-FFF2-40B4-BE49-F238E27FC236}">
                <a16:creationId xmlns:a16="http://schemas.microsoft.com/office/drawing/2014/main" id="{40466E88-B0F8-C02D-24B1-09EE11CA0F40}"/>
              </a:ext>
            </a:extLst>
          </p:cNvPr>
          <p:cNvSpPr txBox="1"/>
          <p:nvPr/>
        </p:nvSpPr>
        <p:spPr>
          <a:xfrm>
            <a:off x="5865443" y="4814331"/>
            <a:ext cx="525785" cy="276999"/>
          </a:xfrm>
          <a:prstGeom prst="rect">
            <a:avLst/>
          </a:prstGeom>
          <a:noFill/>
        </p:spPr>
        <p:txBody>
          <a:bodyPr wrap="none" lIns="0" tIns="0" rIns="0" bIns="0" rtlCol="0">
            <a:spAutoFit/>
          </a:bodyPr>
          <a:lstStyle/>
          <a:p>
            <a:pPr algn="l"/>
            <a:r>
              <a:rPr lang="en-US" altLang="zh-CN" dirty="0"/>
              <a:t>PIPE</a:t>
            </a:r>
            <a:endParaRPr lang="zh-CN" altLang="en-US" dirty="0" err="1"/>
          </a:p>
        </p:txBody>
      </p:sp>
      <p:sp>
        <p:nvSpPr>
          <p:cNvPr id="20" name="Rectangle 19">
            <a:extLst>
              <a:ext uri="{FF2B5EF4-FFF2-40B4-BE49-F238E27FC236}">
                <a16:creationId xmlns:a16="http://schemas.microsoft.com/office/drawing/2014/main" id="{A0017650-C20E-394A-E007-D9D0BFD39AFF}"/>
              </a:ext>
            </a:extLst>
          </p:cNvPr>
          <p:cNvSpPr/>
          <p:nvPr/>
        </p:nvSpPr>
        <p:spPr>
          <a:xfrm>
            <a:off x="7575287" y="4489448"/>
            <a:ext cx="834596" cy="919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21" name="TextBox 20">
            <a:extLst>
              <a:ext uri="{FF2B5EF4-FFF2-40B4-BE49-F238E27FC236}">
                <a16:creationId xmlns:a16="http://schemas.microsoft.com/office/drawing/2014/main" id="{6BA9BED3-C9E1-CEBD-DB70-02F799439AE2}"/>
              </a:ext>
            </a:extLst>
          </p:cNvPr>
          <p:cNvSpPr txBox="1"/>
          <p:nvPr/>
        </p:nvSpPr>
        <p:spPr>
          <a:xfrm>
            <a:off x="7737731" y="4878370"/>
            <a:ext cx="621965" cy="184666"/>
          </a:xfrm>
          <a:prstGeom prst="rect">
            <a:avLst/>
          </a:prstGeom>
          <a:noFill/>
        </p:spPr>
        <p:txBody>
          <a:bodyPr wrap="none" lIns="0" tIns="0" rIns="0" bIns="0" rtlCol="0">
            <a:spAutoFit/>
          </a:bodyPr>
          <a:lstStyle/>
          <a:p>
            <a:pPr algn="l"/>
            <a:r>
              <a:rPr lang="en-US" altLang="zh-CN" sz="1200" dirty="0" err="1"/>
              <a:t>LightUart</a:t>
            </a:r>
            <a:endParaRPr lang="zh-CN" altLang="en-US" sz="1200" dirty="0" err="1"/>
          </a:p>
        </p:txBody>
      </p:sp>
      <p:sp>
        <p:nvSpPr>
          <p:cNvPr id="22" name="TextBox 21">
            <a:extLst>
              <a:ext uri="{FF2B5EF4-FFF2-40B4-BE49-F238E27FC236}">
                <a16:creationId xmlns:a16="http://schemas.microsoft.com/office/drawing/2014/main" id="{12E73DE6-766D-20CB-8466-9EAE4D82CC45}"/>
              </a:ext>
            </a:extLst>
          </p:cNvPr>
          <p:cNvSpPr txBox="1"/>
          <p:nvPr/>
        </p:nvSpPr>
        <p:spPr>
          <a:xfrm>
            <a:off x="7813048" y="4499243"/>
            <a:ext cx="262892" cy="123111"/>
          </a:xfrm>
          <a:prstGeom prst="rect">
            <a:avLst/>
          </a:prstGeom>
          <a:noFill/>
        </p:spPr>
        <p:txBody>
          <a:bodyPr wrap="none" lIns="0" tIns="0" rIns="0" bIns="0" rtlCol="0">
            <a:spAutoFit/>
          </a:bodyPr>
          <a:lstStyle/>
          <a:p>
            <a:pPr algn="l"/>
            <a:r>
              <a:rPr lang="en-US" altLang="zh-CN" sz="800" dirty="0"/>
              <a:t>XRTL</a:t>
            </a:r>
          </a:p>
        </p:txBody>
      </p:sp>
      <p:sp>
        <p:nvSpPr>
          <p:cNvPr id="23" name="Rectangle 22">
            <a:extLst>
              <a:ext uri="{FF2B5EF4-FFF2-40B4-BE49-F238E27FC236}">
                <a16:creationId xmlns:a16="http://schemas.microsoft.com/office/drawing/2014/main" id="{A87BE086-2793-1665-8F32-2D4230741DE9}"/>
              </a:ext>
            </a:extLst>
          </p:cNvPr>
          <p:cNvSpPr/>
          <p:nvPr/>
        </p:nvSpPr>
        <p:spPr>
          <a:xfrm>
            <a:off x="4829356" y="4489448"/>
            <a:ext cx="834596" cy="919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24" name="TextBox 23">
            <a:extLst>
              <a:ext uri="{FF2B5EF4-FFF2-40B4-BE49-F238E27FC236}">
                <a16:creationId xmlns:a16="http://schemas.microsoft.com/office/drawing/2014/main" id="{D78D36A1-D20B-3A73-2B0E-B12F792FEF33}"/>
              </a:ext>
            </a:extLst>
          </p:cNvPr>
          <p:cNvSpPr txBox="1"/>
          <p:nvPr/>
        </p:nvSpPr>
        <p:spPr>
          <a:xfrm>
            <a:off x="4882749" y="4803177"/>
            <a:ext cx="774699" cy="184666"/>
          </a:xfrm>
          <a:prstGeom prst="rect">
            <a:avLst/>
          </a:prstGeom>
          <a:noFill/>
        </p:spPr>
        <p:txBody>
          <a:bodyPr wrap="none" lIns="0" tIns="0" rIns="0" bIns="0" rtlCol="0">
            <a:spAutoFit/>
          </a:bodyPr>
          <a:lstStyle/>
          <a:p>
            <a:pPr algn="l"/>
            <a:r>
              <a:rPr lang="en-US" altLang="zh-CN" sz="1200" dirty="0"/>
              <a:t>TCP server</a:t>
            </a:r>
            <a:endParaRPr lang="zh-CN" altLang="en-US" sz="1200" dirty="0" err="1"/>
          </a:p>
        </p:txBody>
      </p:sp>
      <p:sp>
        <p:nvSpPr>
          <p:cNvPr id="25" name="TextBox 24">
            <a:extLst>
              <a:ext uri="{FF2B5EF4-FFF2-40B4-BE49-F238E27FC236}">
                <a16:creationId xmlns:a16="http://schemas.microsoft.com/office/drawing/2014/main" id="{D35F31A9-7423-6839-E8C0-CCF1E6D55973}"/>
              </a:ext>
            </a:extLst>
          </p:cNvPr>
          <p:cNvSpPr txBox="1"/>
          <p:nvPr/>
        </p:nvSpPr>
        <p:spPr>
          <a:xfrm>
            <a:off x="5052491" y="4987236"/>
            <a:ext cx="383118" cy="184666"/>
          </a:xfrm>
          <a:prstGeom prst="rect">
            <a:avLst/>
          </a:prstGeom>
          <a:noFill/>
        </p:spPr>
        <p:txBody>
          <a:bodyPr wrap="none" lIns="0" tIns="0" rIns="0" bIns="0" rtlCol="0">
            <a:spAutoFit/>
          </a:bodyPr>
          <a:lstStyle/>
          <a:p>
            <a:pPr algn="l"/>
            <a:r>
              <a:rPr lang="en-US" altLang="zh-CN" sz="1200" dirty="0"/>
              <a:t>(java)</a:t>
            </a:r>
            <a:endParaRPr lang="zh-CN" altLang="en-US" sz="1200" dirty="0" err="1"/>
          </a:p>
        </p:txBody>
      </p:sp>
      <p:sp>
        <p:nvSpPr>
          <p:cNvPr id="26" name="TextBox 25">
            <a:extLst>
              <a:ext uri="{FF2B5EF4-FFF2-40B4-BE49-F238E27FC236}">
                <a16:creationId xmlns:a16="http://schemas.microsoft.com/office/drawing/2014/main" id="{B5E45B27-5BE2-F927-CE1E-310DB794F238}"/>
              </a:ext>
            </a:extLst>
          </p:cNvPr>
          <p:cNvSpPr txBox="1"/>
          <p:nvPr/>
        </p:nvSpPr>
        <p:spPr>
          <a:xfrm>
            <a:off x="3627756" y="2172899"/>
            <a:ext cx="2022037" cy="1661993"/>
          </a:xfrm>
          <a:prstGeom prst="rect">
            <a:avLst/>
          </a:prstGeom>
          <a:noFill/>
        </p:spPr>
        <p:txBody>
          <a:bodyPr wrap="square" lIns="0" tIns="0" rIns="0" bIns="0" rtlCol="0">
            <a:spAutoFit/>
          </a:bodyPr>
          <a:lstStyle/>
          <a:p>
            <a:pPr algn="l"/>
            <a:r>
              <a:rPr lang="en-US" altLang="zh-CN" dirty="0"/>
              <a:t>HVL:</a:t>
            </a:r>
          </a:p>
          <a:p>
            <a:pPr marL="342900" indent="-342900" algn="l">
              <a:buAutoNum type="arabicPeriod"/>
            </a:pPr>
            <a:r>
              <a:rPr lang="en-US" altLang="zh-CN" dirty="0" err="1"/>
              <a:t>SystemC</a:t>
            </a:r>
            <a:r>
              <a:rPr lang="en-US" altLang="zh-CN" dirty="0"/>
              <a:t>;</a:t>
            </a:r>
          </a:p>
          <a:p>
            <a:pPr marL="342900" indent="-342900" algn="l">
              <a:buAutoNum type="arabicPeriod"/>
            </a:pPr>
            <a:r>
              <a:rPr lang="en-US" altLang="zh-CN" dirty="0"/>
              <a:t>Startup a TCP server;</a:t>
            </a:r>
          </a:p>
          <a:p>
            <a:pPr marL="342900" indent="-342900" algn="l">
              <a:buAutoNum type="arabicPeriod"/>
            </a:pPr>
            <a:r>
              <a:rPr lang="en-US" altLang="zh-CN" dirty="0" err="1"/>
              <a:t>Dm_api</a:t>
            </a:r>
            <a:r>
              <a:rPr lang="en-US" altLang="zh-CN" dirty="0"/>
              <a:t>;</a:t>
            </a:r>
          </a:p>
          <a:p>
            <a:pPr algn="l"/>
            <a:endParaRPr lang="zh-CN" altLang="en-US" dirty="0" err="1"/>
          </a:p>
        </p:txBody>
      </p:sp>
      <p:sp>
        <p:nvSpPr>
          <p:cNvPr id="27" name="Rectangle 26">
            <a:extLst>
              <a:ext uri="{FF2B5EF4-FFF2-40B4-BE49-F238E27FC236}">
                <a16:creationId xmlns:a16="http://schemas.microsoft.com/office/drawing/2014/main" id="{D531719F-DD53-6B3C-BD5D-99779827F037}"/>
              </a:ext>
            </a:extLst>
          </p:cNvPr>
          <p:cNvSpPr/>
          <p:nvPr/>
        </p:nvSpPr>
        <p:spPr>
          <a:xfrm>
            <a:off x="1415480" y="3645024"/>
            <a:ext cx="1735447" cy="2004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28" name="TextBox 27">
            <a:extLst>
              <a:ext uri="{FF2B5EF4-FFF2-40B4-BE49-F238E27FC236}">
                <a16:creationId xmlns:a16="http://schemas.microsoft.com/office/drawing/2014/main" id="{ACCEC93B-C83E-5A36-7672-9BA44B914E9B}"/>
              </a:ext>
            </a:extLst>
          </p:cNvPr>
          <p:cNvSpPr txBox="1"/>
          <p:nvPr/>
        </p:nvSpPr>
        <p:spPr>
          <a:xfrm>
            <a:off x="1729383" y="3926518"/>
            <a:ext cx="987514" cy="276999"/>
          </a:xfrm>
          <a:prstGeom prst="rect">
            <a:avLst/>
          </a:prstGeom>
          <a:noFill/>
        </p:spPr>
        <p:txBody>
          <a:bodyPr wrap="none" lIns="0" tIns="0" rIns="0" bIns="0" rtlCol="0">
            <a:spAutoFit/>
          </a:bodyPr>
          <a:lstStyle/>
          <a:p>
            <a:pPr algn="l"/>
            <a:r>
              <a:rPr lang="en-US" altLang="zh-CN" dirty="0"/>
              <a:t>Third App</a:t>
            </a:r>
            <a:endParaRPr lang="zh-CN" altLang="en-US" dirty="0" err="1"/>
          </a:p>
        </p:txBody>
      </p:sp>
      <p:sp>
        <p:nvSpPr>
          <p:cNvPr id="29" name="TextBox 28">
            <a:extLst>
              <a:ext uri="{FF2B5EF4-FFF2-40B4-BE49-F238E27FC236}">
                <a16:creationId xmlns:a16="http://schemas.microsoft.com/office/drawing/2014/main" id="{67875288-F487-0DA1-D43F-D928830AD4D3}"/>
              </a:ext>
            </a:extLst>
          </p:cNvPr>
          <p:cNvSpPr txBox="1"/>
          <p:nvPr/>
        </p:nvSpPr>
        <p:spPr>
          <a:xfrm>
            <a:off x="1621371" y="4338236"/>
            <a:ext cx="1128514" cy="1107996"/>
          </a:xfrm>
          <a:prstGeom prst="rect">
            <a:avLst/>
          </a:prstGeom>
          <a:noFill/>
        </p:spPr>
        <p:txBody>
          <a:bodyPr wrap="none" lIns="0" tIns="0" rIns="0" bIns="0" rtlCol="0">
            <a:spAutoFit/>
          </a:bodyPr>
          <a:lstStyle/>
          <a:p>
            <a:pPr marL="342900" indent="-342900" algn="l">
              <a:buAutoNum type="arabicPeriod"/>
            </a:pPr>
            <a:r>
              <a:rPr lang="en-US" altLang="zh-CN" dirty="0"/>
              <a:t>Python;</a:t>
            </a:r>
          </a:p>
          <a:p>
            <a:pPr marL="342900" indent="-342900" algn="l">
              <a:buAutoNum type="arabicPeriod"/>
            </a:pPr>
            <a:r>
              <a:rPr lang="en-US" altLang="zh-CN" dirty="0"/>
              <a:t>Java;</a:t>
            </a:r>
          </a:p>
          <a:p>
            <a:pPr marL="342900" indent="-342900" algn="l">
              <a:buAutoNum type="arabicPeriod"/>
            </a:pPr>
            <a:r>
              <a:rPr lang="en-US" altLang="zh-CN" dirty="0"/>
              <a:t>C/C++;</a:t>
            </a:r>
          </a:p>
          <a:p>
            <a:pPr marL="342900" indent="-342900" algn="l">
              <a:buAutoNum type="arabicPeriod"/>
            </a:pPr>
            <a:r>
              <a:rPr lang="en-US" altLang="zh-CN" dirty="0"/>
              <a:t>…</a:t>
            </a:r>
            <a:endParaRPr lang="zh-CN" altLang="en-US" dirty="0" err="1"/>
          </a:p>
        </p:txBody>
      </p:sp>
      <p:cxnSp>
        <p:nvCxnSpPr>
          <p:cNvPr id="31" name="Connector: Elbow 30">
            <a:extLst>
              <a:ext uri="{FF2B5EF4-FFF2-40B4-BE49-F238E27FC236}">
                <a16:creationId xmlns:a16="http://schemas.microsoft.com/office/drawing/2014/main" id="{1A5DEC5A-A460-93D0-BA0E-3BC1494013F0}"/>
              </a:ext>
            </a:extLst>
          </p:cNvPr>
          <p:cNvCxnSpPr>
            <a:cxnSpLocks/>
            <a:endCxn id="26" idx="2"/>
          </p:cNvCxnSpPr>
          <p:nvPr/>
        </p:nvCxnSpPr>
        <p:spPr>
          <a:xfrm flipV="1">
            <a:off x="3142441" y="3834892"/>
            <a:ext cx="1496334" cy="458204"/>
          </a:xfrm>
          <a:prstGeom prst="bentConnector2">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9970CD-1A3D-D051-8307-F7332596A0FC}"/>
              </a:ext>
            </a:extLst>
          </p:cNvPr>
          <p:cNvCxnSpPr>
            <a:cxnSpLocks/>
          </p:cNvCxnSpPr>
          <p:nvPr/>
        </p:nvCxnSpPr>
        <p:spPr>
          <a:xfrm>
            <a:off x="3143672" y="4987236"/>
            <a:ext cx="1656184"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411FDD2-1A6A-542D-C4D1-F11029A9D3CB}"/>
              </a:ext>
            </a:extLst>
          </p:cNvPr>
          <p:cNvSpPr txBox="1"/>
          <p:nvPr/>
        </p:nvSpPr>
        <p:spPr>
          <a:xfrm>
            <a:off x="3818619" y="4174651"/>
            <a:ext cx="205184" cy="123111"/>
          </a:xfrm>
          <a:prstGeom prst="rect">
            <a:avLst/>
          </a:prstGeom>
          <a:noFill/>
        </p:spPr>
        <p:txBody>
          <a:bodyPr wrap="none" lIns="0" tIns="0" rIns="0" bIns="0" rtlCol="0">
            <a:spAutoFit/>
          </a:bodyPr>
          <a:lstStyle/>
          <a:p>
            <a:pPr algn="l"/>
            <a:r>
              <a:rPr lang="en-US" altLang="zh-CN" sz="800" dirty="0"/>
              <a:t>TCP</a:t>
            </a:r>
            <a:endParaRPr lang="zh-CN" altLang="en-US" sz="800" dirty="0" err="1"/>
          </a:p>
        </p:txBody>
      </p:sp>
      <p:sp>
        <p:nvSpPr>
          <p:cNvPr id="42" name="TextBox 41">
            <a:extLst>
              <a:ext uri="{FF2B5EF4-FFF2-40B4-BE49-F238E27FC236}">
                <a16:creationId xmlns:a16="http://schemas.microsoft.com/office/drawing/2014/main" id="{511085E0-DDA2-17EB-08B4-B438BFB36055}"/>
              </a:ext>
            </a:extLst>
          </p:cNvPr>
          <p:cNvSpPr txBox="1"/>
          <p:nvPr/>
        </p:nvSpPr>
        <p:spPr>
          <a:xfrm>
            <a:off x="3823501" y="4864125"/>
            <a:ext cx="205184" cy="123111"/>
          </a:xfrm>
          <a:prstGeom prst="rect">
            <a:avLst/>
          </a:prstGeom>
          <a:noFill/>
        </p:spPr>
        <p:txBody>
          <a:bodyPr wrap="none" lIns="0" tIns="0" rIns="0" bIns="0" rtlCol="0">
            <a:spAutoFit/>
          </a:bodyPr>
          <a:lstStyle/>
          <a:p>
            <a:pPr algn="l"/>
            <a:r>
              <a:rPr lang="en-US" altLang="zh-CN" sz="800" dirty="0"/>
              <a:t>TCP</a:t>
            </a:r>
            <a:endParaRPr lang="zh-CN" altLang="en-US" sz="800" dirty="0" err="1"/>
          </a:p>
        </p:txBody>
      </p:sp>
    </p:spTree>
    <p:extLst>
      <p:ext uri="{BB962C8B-B14F-4D97-AF65-F5344CB8AC3E}">
        <p14:creationId xmlns:p14="http://schemas.microsoft.com/office/powerpoint/2010/main" val="362089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3E4113-63A8-48DF-1030-F4089A5E6BDF}"/>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dirty="0"/>
          </a:p>
        </p:txBody>
      </p:sp>
      <p:sp>
        <p:nvSpPr>
          <p:cNvPr id="6" name="TextBox 5">
            <a:extLst>
              <a:ext uri="{FF2B5EF4-FFF2-40B4-BE49-F238E27FC236}">
                <a16:creationId xmlns:a16="http://schemas.microsoft.com/office/drawing/2014/main" id="{DC2ECB45-B7EA-7580-E900-ACADC284C654}"/>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err="1">
                <a:solidFill>
                  <a:srgbClr val="00B0F0"/>
                </a:solidFill>
              </a:rPr>
              <a:t>LightUart_MultiPort</a:t>
            </a:r>
            <a:r>
              <a:rPr lang="en-US" altLang="zh-CN" sz="3200" b="1" dirty="0">
                <a:solidFill>
                  <a:srgbClr val="00B0F0"/>
                </a:solidFill>
              </a:rPr>
              <a:t> download</a:t>
            </a:r>
            <a:endParaRPr lang="zh-CN" altLang="en-US" sz="3200" b="1" dirty="0" err="1">
              <a:solidFill>
                <a:srgbClr val="00B0F0"/>
              </a:solidFill>
            </a:endParaRPr>
          </a:p>
        </p:txBody>
      </p:sp>
      <p:pic>
        <p:nvPicPr>
          <p:cNvPr id="10" name="Picture 9">
            <a:extLst>
              <a:ext uri="{FF2B5EF4-FFF2-40B4-BE49-F238E27FC236}">
                <a16:creationId xmlns:a16="http://schemas.microsoft.com/office/drawing/2014/main" id="{D698312C-7E85-63A0-0F46-D740B1449C8C}"/>
              </a:ext>
            </a:extLst>
          </p:cNvPr>
          <p:cNvPicPr>
            <a:picLocks noChangeAspect="1"/>
          </p:cNvPicPr>
          <p:nvPr/>
        </p:nvPicPr>
        <p:blipFill>
          <a:blip r:embed="rId2"/>
          <a:stretch>
            <a:fillRect/>
          </a:stretch>
        </p:blipFill>
        <p:spPr>
          <a:xfrm>
            <a:off x="2652945" y="1016732"/>
            <a:ext cx="7626894" cy="3966967"/>
          </a:xfrm>
          <a:prstGeom prst="rect">
            <a:avLst/>
          </a:prstGeom>
        </p:spPr>
      </p:pic>
      <p:sp>
        <p:nvSpPr>
          <p:cNvPr id="12" name="TextBox 11">
            <a:extLst>
              <a:ext uri="{FF2B5EF4-FFF2-40B4-BE49-F238E27FC236}">
                <a16:creationId xmlns:a16="http://schemas.microsoft.com/office/drawing/2014/main" id="{DAAAC80A-B1F6-C064-FFCE-D24F4B94D3FB}"/>
              </a:ext>
            </a:extLst>
          </p:cNvPr>
          <p:cNvSpPr txBox="1"/>
          <p:nvPr/>
        </p:nvSpPr>
        <p:spPr>
          <a:xfrm>
            <a:off x="479376" y="5581428"/>
            <a:ext cx="5148572" cy="369332"/>
          </a:xfrm>
          <a:prstGeom prst="rect">
            <a:avLst/>
          </a:prstGeom>
          <a:noFill/>
        </p:spPr>
        <p:txBody>
          <a:bodyPr wrap="square">
            <a:spAutoFit/>
          </a:bodyPr>
          <a:lstStyle/>
          <a:p>
            <a:r>
              <a:rPr lang="en-US" altLang="zh-CN" dirty="0">
                <a:hlinkClick r:id="rId3"/>
              </a:rPr>
              <a:t>https://github.com/zhb9103/LightUart_MultiPort</a:t>
            </a:r>
            <a:endParaRPr lang="zh-CN" altLang="en-US" dirty="0"/>
          </a:p>
        </p:txBody>
      </p:sp>
      <p:sp>
        <p:nvSpPr>
          <p:cNvPr id="13" name="TextBox 12">
            <a:extLst>
              <a:ext uri="{FF2B5EF4-FFF2-40B4-BE49-F238E27FC236}">
                <a16:creationId xmlns:a16="http://schemas.microsoft.com/office/drawing/2014/main" id="{C5CC7C3D-9D61-3A75-DECC-96B52B542BAC}"/>
              </a:ext>
            </a:extLst>
          </p:cNvPr>
          <p:cNvSpPr txBox="1"/>
          <p:nvPr/>
        </p:nvSpPr>
        <p:spPr>
          <a:xfrm>
            <a:off x="551384" y="5301208"/>
            <a:ext cx="1974900" cy="276999"/>
          </a:xfrm>
          <a:prstGeom prst="rect">
            <a:avLst/>
          </a:prstGeom>
          <a:noFill/>
        </p:spPr>
        <p:txBody>
          <a:bodyPr wrap="none" lIns="0" tIns="0" rIns="0" bIns="0" rtlCol="0">
            <a:spAutoFit/>
          </a:bodyPr>
          <a:lstStyle/>
          <a:p>
            <a:pPr algn="l"/>
            <a:r>
              <a:rPr lang="en-US" altLang="zh-CN" dirty="0">
                <a:solidFill>
                  <a:srgbClr val="FF0000"/>
                </a:solidFill>
              </a:rPr>
              <a:t>Download address:</a:t>
            </a:r>
            <a:endParaRPr lang="zh-CN" altLang="en-US" dirty="0" err="1">
              <a:solidFill>
                <a:srgbClr val="FF0000"/>
              </a:solidFill>
            </a:endParaRPr>
          </a:p>
        </p:txBody>
      </p:sp>
    </p:spTree>
    <p:extLst>
      <p:ext uri="{BB962C8B-B14F-4D97-AF65-F5344CB8AC3E}">
        <p14:creationId xmlns:p14="http://schemas.microsoft.com/office/powerpoint/2010/main" val="375706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2</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Change from </a:t>
            </a:r>
            <a:r>
              <a:rPr lang="en-US" altLang="zh-CN" sz="3200" dirty="0" err="1">
                <a:solidFill>
                  <a:srgbClr val="00B0F0"/>
                </a:solidFill>
              </a:rPr>
              <a:t>LightUart</a:t>
            </a:r>
            <a:endParaRPr lang="zh-CN" altLang="en-US" sz="3200" b="1" dirty="0" err="1">
              <a:solidFill>
                <a:srgbClr val="00B0F0"/>
              </a:solidFill>
            </a:endParaRPr>
          </a:p>
        </p:txBody>
      </p:sp>
      <p:cxnSp>
        <p:nvCxnSpPr>
          <p:cNvPr id="7" name="Straight Arrow Connector 6">
            <a:extLst>
              <a:ext uri="{FF2B5EF4-FFF2-40B4-BE49-F238E27FC236}">
                <a16:creationId xmlns:a16="http://schemas.microsoft.com/office/drawing/2014/main" id="{8EAF7B12-8B80-63FE-1C30-3D23C7EDDE49}"/>
              </a:ext>
            </a:extLst>
          </p:cNvPr>
          <p:cNvCxnSpPr>
            <a:cxnSpLocks/>
            <a:endCxn id="9" idx="0"/>
          </p:cNvCxnSpPr>
          <p:nvPr/>
        </p:nvCxnSpPr>
        <p:spPr>
          <a:xfrm>
            <a:off x="7716205" y="2729633"/>
            <a:ext cx="8976" cy="843383"/>
          </a:xfrm>
          <a:prstGeom prst="straightConnector1">
            <a:avLst/>
          </a:prstGeom>
          <a:ln>
            <a:headEnd w="lg" len="lg"/>
            <a:tailEnd type="triangle"/>
          </a:ln>
        </p:spPr>
        <p:style>
          <a:lnRef idx="3">
            <a:schemeClr val="accent3"/>
          </a:lnRef>
          <a:fillRef idx="0">
            <a:schemeClr val="accent3"/>
          </a:fillRef>
          <a:effectRef idx="2">
            <a:schemeClr val="accent3"/>
          </a:effectRef>
          <a:fontRef idx="minor">
            <a:schemeClr val="tx1"/>
          </a:fontRef>
        </p:style>
      </p:cxnSp>
      <p:sp>
        <p:nvSpPr>
          <p:cNvPr id="8" name="Rectangle 7">
            <a:extLst>
              <a:ext uri="{FF2B5EF4-FFF2-40B4-BE49-F238E27FC236}">
                <a16:creationId xmlns:a16="http://schemas.microsoft.com/office/drawing/2014/main" id="{05782A9F-12EA-9F0C-C5BE-D9D65659FEA8}"/>
              </a:ext>
            </a:extLst>
          </p:cNvPr>
          <p:cNvSpPr/>
          <p:nvPr/>
        </p:nvSpPr>
        <p:spPr>
          <a:xfrm>
            <a:off x="7014127" y="2169593"/>
            <a:ext cx="1404156" cy="612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2" name="TextBox 1">
            <a:extLst>
              <a:ext uri="{FF2B5EF4-FFF2-40B4-BE49-F238E27FC236}">
                <a16:creationId xmlns:a16="http://schemas.microsoft.com/office/drawing/2014/main" id="{46067AD6-9E3C-8930-1A59-1B18062DCA55}"/>
              </a:ext>
            </a:extLst>
          </p:cNvPr>
          <p:cNvSpPr txBox="1"/>
          <p:nvPr/>
        </p:nvSpPr>
        <p:spPr>
          <a:xfrm>
            <a:off x="7248128" y="2369593"/>
            <a:ext cx="936154" cy="276999"/>
          </a:xfrm>
          <a:prstGeom prst="rect">
            <a:avLst/>
          </a:prstGeom>
          <a:noFill/>
        </p:spPr>
        <p:txBody>
          <a:bodyPr wrap="none" lIns="0" tIns="0" rIns="0" bIns="0" rtlCol="0">
            <a:spAutoFit/>
          </a:bodyPr>
          <a:lstStyle/>
          <a:p>
            <a:pPr algn="l"/>
            <a:r>
              <a:rPr lang="en-US" altLang="zh-CN" dirty="0" err="1"/>
              <a:t>LightUart</a:t>
            </a:r>
            <a:endParaRPr lang="zh-CN" altLang="en-US" dirty="0" err="1"/>
          </a:p>
        </p:txBody>
      </p:sp>
      <p:sp>
        <p:nvSpPr>
          <p:cNvPr id="9" name="Rectangle 8">
            <a:extLst>
              <a:ext uri="{FF2B5EF4-FFF2-40B4-BE49-F238E27FC236}">
                <a16:creationId xmlns:a16="http://schemas.microsoft.com/office/drawing/2014/main" id="{E8491F6C-4CF5-D004-27D7-F8F532DFBE0C}"/>
              </a:ext>
            </a:extLst>
          </p:cNvPr>
          <p:cNvSpPr/>
          <p:nvPr/>
        </p:nvSpPr>
        <p:spPr>
          <a:xfrm>
            <a:off x="6546050" y="3573016"/>
            <a:ext cx="2358262" cy="612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3" name="TextBox 2">
            <a:extLst>
              <a:ext uri="{FF2B5EF4-FFF2-40B4-BE49-F238E27FC236}">
                <a16:creationId xmlns:a16="http://schemas.microsoft.com/office/drawing/2014/main" id="{73D1D9D9-D062-A3F2-3D2D-A21476789052}"/>
              </a:ext>
            </a:extLst>
          </p:cNvPr>
          <p:cNvSpPr txBox="1"/>
          <p:nvPr/>
        </p:nvSpPr>
        <p:spPr>
          <a:xfrm>
            <a:off x="6728755" y="3721974"/>
            <a:ext cx="1974900" cy="276999"/>
          </a:xfrm>
          <a:prstGeom prst="rect">
            <a:avLst/>
          </a:prstGeom>
          <a:noFill/>
        </p:spPr>
        <p:txBody>
          <a:bodyPr wrap="none" lIns="0" tIns="0" rIns="0" bIns="0" rtlCol="0">
            <a:spAutoFit/>
          </a:bodyPr>
          <a:lstStyle/>
          <a:p>
            <a:pPr algn="l"/>
            <a:r>
              <a:rPr lang="en-US" altLang="zh-CN" dirty="0" err="1"/>
              <a:t>LightUart_MultiPort</a:t>
            </a:r>
            <a:endParaRPr lang="zh-CN" altLang="en-US" dirty="0" err="1"/>
          </a:p>
        </p:txBody>
      </p:sp>
      <p:sp>
        <p:nvSpPr>
          <p:cNvPr id="11" name="TextBox 10">
            <a:extLst>
              <a:ext uri="{FF2B5EF4-FFF2-40B4-BE49-F238E27FC236}">
                <a16:creationId xmlns:a16="http://schemas.microsoft.com/office/drawing/2014/main" id="{75F11205-9096-1B1C-5B8F-14E3793270E1}"/>
              </a:ext>
            </a:extLst>
          </p:cNvPr>
          <p:cNvSpPr txBox="1"/>
          <p:nvPr/>
        </p:nvSpPr>
        <p:spPr>
          <a:xfrm>
            <a:off x="484938" y="1644824"/>
            <a:ext cx="5067588" cy="1384995"/>
          </a:xfrm>
          <a:prstGeom prst="rect">
            <a:avLst/>
          </a:prstGeom>
          <a:noFill/>
        </p:spPr>
        <p:txBody>
          <a:bodyPr wrap="square" lIns="0" tIns="0" rIns="0" bIns="0" rtlCol="0">
            <a:spAutoFit/>
          </a:bodyPr>
          <a:lstStyle/>
          <a:p>
            <a:pPr algn="l"/>
            <a:r>
              <a:rPr lang="en-US" altLang="zh-CN" dirty="0" err="1"/>
              <a:t>LightUart</a:t>
            </a:r>
            <a:r>
              <a:rPr lang="en-US" altLang="zh-CN" dirty="0"/>
              <a:t>:</a:t>
            </a:r>
          </a:p>
          <a:p>
            <a:pPr marL="342900" indent="-342900" algn="l">
              <a:buAutoNum type="arabicPeriod"/>
            </a:pPr>
            <a:r>
              <a:rPr lang="en-US" altLang="zh-CN" dirty="0"/>
              <a:t>One port;</a:t>
            </a:r>
          </a:p>
          <a:p>
            <a:pPr marL="342900" indent="-342900" algn="l">
              <a:buAutoNum type="arabicPeriod"/>
            </a:pPr>
            <a:r>
              <a:rPr lang="en-US" altLang="zh-CN" dirty="0"/>
              <a:t>One log-file;</a:t>
            </a:r>
          </a:p>
          <a:p>
            <a:pPr marL="342900" indent="-342900" algn="l">
              <a:buAutoNum type="arabicPeriod"/>
            </a:pPr>
            <a:r>
              <a:rPr lang="en-US" altLang="zh-CN" dirty="0"/>
              <a:t>Log-file name can’t be changed;</a:t>
            </a:r>
          </a:p>
          <a:p>
            <a:pPr algn="l"/>
            <a:endParaRPr lang="zh-CN" altLang="en-US" dirty="0" err="1"/>
          </a:p>
        </p:txBody>
      </p:sp>
      <p:sp>
        <p:nvSpPr>
          <p:cNvPr id="12" name="TextBox 11">
            <a:extLst>
              <a:ext uri="{FF2B5EF4-FFF2-40B4-BE49-F238E27FC236}">
                <a16:creationId xmlns:a16="http://schemas.microsoft.com/office/drawing/2014/main" id="{0094993D-2421-BCFC-7999-47A675359B59}"/>
              </a:ext>
            </a:extLst>
          </p:cNvPr>
          <p:cNvSpPr txBox="1"/>
          <p:nvPr/>
        </p:nvSpPr>
        <p:spPr>
          <a:xfrm>
            <a:off x="484938" y="3429000"/>
            <a:ext cx="5067588" cy="1107996"/>
          </a:xfrm>
          <a:prstGeom prst="rect">
            <a:avLst/>
          </a:prstGeom>
          <a:noFill/>
        </p:spPr>
        <p:txBody>
          <a:bodyPr wrap="square" lIns="0" tIns="0" rIns="0" bIns="0" rtlCol="0">
            <a:spAutoFit/>
          </a:bodyPr>
          <a:lstStyle/>
          <a:p>
            <a:pPr algn="l"/>
            <a:r>
              <a:rPr lang="en-US" altLang="zh-CN" dirty="0" err="1"/>
              <a:t>LightUart_MultiPort</a:t>
            </a:r>
            <a:r>
              <a:rPr lang="en-US" altLang="zh-CN" dirty="0"/>
              <a:t>:</a:t>
            </a:r>
          </a:p>
          <a:p>
            <a:pPr marL="342900" indent="-342900" algn="l">
              <a:buAutoNum type="arabicPeriod"/>
            </a:pPr>
            <a:r>
              <a:rPr lang="en-US" altLang="zh-CN" dirty="0"/>
              <a:t>Multi ports;</a:t>
            </a:r>
          </a:p>
          <a:p>
            <a:pPr marL="342900" indent="-342900" algn="l">
              <a:buAutoNum type="arabicPeriod"/>
            </a:pPr>
            <a:r>
              <a:rPr lang="en-US" altLang="zh-CN" dirty="0"/>
              <a:t>Each port has two log-files;</a:t>
            </a:r>
          </a:p>
          <a:p>
            <a:pPr marL="342900" indent="-342900" algn="l">
              <a:buAutoNum type="arabicPeriod"/>
            </a:pPr>
            <a:r>
              <a:rPr lang="en-US" altLang="zh-CN" dirty="0"/>
              <a:t>Log-file name can be changed by naming;</a:t>
            </a:r>
            <a:endParaRPr lang="zh-CN" altLang="en-US" dirty="0" err="1"/>
          </a:p>
        </p:txBody>
      </p:sp>
    </p:spTree>
    <p:extLst>
      <p:ext uri="{BB962C8B-B14F-4D97-AF65-F5344CB8AC3E}">
        <p14:creationId xmlns:p14="http://schemas.microsoft.com/office/powerpoint/2010/main" val="2995609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More function supports</a:t>
            </a:r>
            <a:endParaRPr lang="zh-CN" altLang="en-US" sz="3200" b="1" dirty="0" err="1">
              <a:solidFill>
                <a:srgbClr val="00B0F0"/>
              </a:solidFill>
            </a:endParaRPr>
          </a:p>
        </p:txBody>
      </p:sp>
      <p:sp>
        <p:nvSpPr>
          <p:cNvPr id="2" name="TextBox 1">
            <a:extLst>
              <a:ext uri="{FF2B5EF4-FFF2-40B4-BE49-F238E27FC236}">
                <a16:creationId xmlns:a16="http://schemas.microsoft.com/office/drawing/2014/main" id="{CA4328D7-EE48-3563-698A-2E100025C368}"/>
              </a:ext>
            </a:extLst>
          </p:cNvPr>
          <p:cNvSpPr txBox="1"/>
          <p:nvPr/>
        </p:nvSpPr>
        <p:spPr>
          <a:xfrm flipH="1">
            <a:off x="-2200" y="2936557"/>
            <a:ext cx="12192001" cy="492443"/>
          </a:xfrm>
          <a:prstGeom prst="rect">
            <a:avLst/>
          </a:prstGeom>
          <a:noFill/>
        </p:spPr>
        <p:txBody>
          <a:bodyPr wrap="square" lIns="0" tIns="0" rIns="0" bIns="0" rtlCol="0">
            <a:spAutoFit/>
          </a:bodyPr>
          <a:lstStyle/>
          <a:p>
            <a:pPr algn="ctr"/>
            <a:r>
              <a:rPr lang="en-US" altLang="zh-CN" sz="3200" dirty="0">
                <a:solidFill>
                  <a:srgbClr val="00B0F0"/>
                </a:solidFill>
                <a:highlight>
                  <a:srgbClr val="FFFF00"/>
                </a:highlight>
              </a:rPr>
              <a:t>To be continue…!</a:t>
            </a:r>
            <a:endParaRPr lang="zh-CN" altLang="en-US" sz="3200" b="1" dirty="0" err="1">
              <a:solidFill>
                <a:srgbClr val="00B0F0"/>
              </a:solidFill>
              <a:highlight>
                <a:srgbClr val="FFFF00"/>
              </a:highlight>
            </a:endParaRPr>
          </a:p>
        </p:txBody>
      </p:sp>
    </p:spTree>
    <p:extLst>
      <p:ext uri="{BB962C8B-B14F-4D97-AF65-F5344CB8AC3E}">
        <p14:creationId xmlns:p14="http://schemas.microsoft.com/office/powerpoint/2010/main" val="298499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dirty="0"/>
              <a:t>Disclaimer</a:t>
            </a:r>
          </a:p>
        </p:txBody>
      </p:sp>
      <p:sp>
        <p:nvSpPr>
          <p:cNvPr id="3" name="Content Placehold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dirty="0"/>
              <a:t>© Siemens 2023</a:t>
            </a:r>
          </a:p>
          <a:p>
            <a:endParaRPr lang="en-US" dirty="0"/>
          </a:p>
          <a:p>
            <a:r>
              <a:rPr lang="en-US"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dirty="0"/>
          </a:p>
          <a:p>
            <a:r>
              <a:rPr lang="en-US" dirty="0"/>
              <a:t>All product designations may be trademarks or other rights of </a:t>
            </a:r>
            <a:br>
              <a:rPr lang="en-US" dirty="0"/>
            </a:br>
            <a:r>
              <a:rPr lang="en-US" dirty="0"/>
              <a:t>Siemens AG, its affiliated companies or other companies whose use by third parties for their own purposes could violate the rights of the respective owner.</a:t>
            </a:r>
          </a:p>
        </p:txBody>
      </p:sp>
      <p:sp>
        <p:nvSpPr>
          <p:cNvPr id="5" name="Slide Number Placeholder">
            <a:extLst>
              <a:ext uri="{FF2B5EF4-FFF2-40B4-BE49-F238E27FC236}">
                <a16:creationId xmlns:a16="http://schemas.microsoft.com/office/drawing/2014/main" id="{8DB1DAF3-971A-4A20-8FEB-5F5A28F0030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dirty="0"/>
          </a:p>
        </p:txBody>
      </p:sp>
      <p:sp>
        <p:nvSpPr>
          <p:cNvPr id="7" name="Oval 6">
            <a:extLst>
              <a:ext uri="{FF2B5EF4-FFF2-40B4-BE49-F238E27FC236}">
                <a16:creationId xmlns:a16="http://schemas.microsoft.com/office/drawing/2014/main" id="{3EA62578-C249-4241-B87D-57EC26E7FE08}"/>
              </a:ext>
            </a:extLst>
          </p:cNvPr>
          <p:cNvSpPr/>
          <p:nvPr/>
        </p:nvSpPr>
        <p:spPr>
          <a:xfrm>
            <a:off x="9198234" y="338637"/>
            <a:ext cx="2152325" cy="2152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OPTIONAL</a:t>
            </a:r>
          </a:p>
        </p:txBody>
      </p:sp>
    </p:spTree>
    <p:extLst>
      <p:ext uri="{BB962C8B-B14F-4D97-AF65-F5344CB8AC3E}">
        <p14:creationId xmlns:p14="http://schemas.microsoft.com/office/powerpoint/2010/main" val="26496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3</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Show the name by specifying</a:t>
            </a:r>
            <a:endParaRPr lang="zh-CN" altLang="en-US" sz="3200" b="1" dirty="0" err="1">
              <a:solidFill>
                <a:srgbClr val="00B0F0"/>
              </a:solidFill>
            </a:endParaRPr>
          </a:p>
        </p:txBody>
      </p:sp>
      <p:pic>
        <p:nvPicPr>
          <p:cNvPr id="3" name="Picture 2" descr="Graphical user interface, application, Word&#10;&#10;Description automatically generated">
            <a:extLst>
              <a:ext uri="{FF2B5EF4-FFF2-40B4-BE49-F238E27FC236}">
                <a16:creationId xmlns:a16="http://schemas.microsoft.com/office/drawing/2014/main" id="{489F69D7-79F0-7E5B-A648-22A0CF108E39}"/>
              </a:ext>
            </a:extLst>
          </p:cNvPr>
          <p:cNvPicPr>
            <a:picLocks noChangeAspect="1"/>
          </p:cNvPicPr>
          <p:nvPr/>
        </p:nvPicPr>
        <p:blipFill>
          <a:blip r:embed="rId2"/>
          <a:stretch>
            <a:fillRect/>
          </a:stretch>
        </p:blipFill>
        <p:spPr>
          <a:xfrm>
            <a:off x="4583833" y="1678368"/>
            <a:ext cx="6910146" cy="4306916"/>
          </a:xfrm>
          <a:prstGeom prst="rect">
            <a:avLst/>
          </a:prstGeom>
        </p:spPr>
      </p:pic>
      <p:sp>
        <p:nvSpPr>
          <p:cNvPr id="4" name="TextBox 3">
            <a:extLst>
              <a:ext uri="{FF2B5EF4-FFF2-40B4-BE49-F238E27FC236}">
                <a16:creationId xmlns:a16="http://schemas.microsoft.com/office/drawing/2014/main" id="{3714EC79-D74C-96C5-4117-6EA64AF2B3AE}"/>
              </a:ext>
            </a:extLst>
          </p:cNvPr>
          <p:cNvSpPr txBox="1"/>
          <p:nvPr/>
        </p:nvSpPr>
        <p:spPr>
          <a:xfrm>
            <a:off x="484938" y="1644824"/>
            <a:ext cx="3990882" cy="1661993"/>
          </a:xfrm>
          <a:prstGeom prst="rect">
            <a:avLst/>
          </a:prstGeom>
          <a:noFill/>
        </p:spPr>
        <p:txBody>
          <a:bodyPr wrap="square" lIns="0" tIns="0" rIns="0" bIns="0" rtlCol="0">
            <a:spAutoFit/>
          </a:bodyPr>
          <a:lstStyle/>
          <a:p>
            <a:pPr algn="l"/>
            <a:r>
              <a:rPr lang="en-US" altLang="zh-CN" dirty="0"/>
              <a:t>You can specify showing name by:</a:t>
            </a:r>
          </a:p>
          <a:p>
            <a:pPr marL="342900" indent="-342900" algn="l">
              <a:buAutoNum type="arabicPeriod"/>
            </a:pPr>
            <a:r>
              <a:rPr lang="en-US" altLang="zh-CN" dirty="0"/>
              <a:t>Load configuration file;</a:t>
            </a:r>
          </a:p>
          <a:p>
            <a:pPr marL="342900" indent="-342900" algn="l">
              <a:buAutoNum type="arabicPeriod"/>
            </a:pPr>
            <a:r>
              <a:rPr lang="en-US" altLang="zh-CN" dirty="0"/>
              <a:t>Input parameter “OBJ_NAME”;</a:t>
            </a:r>
          </a:p>
          <a:p>
            <a:pPr marL="342900" indent="-342900" algn="l">
              <a:buAutoNum type="arabicPeriod"/>
            </a:pPr>
            <a:r>
              <a:rPr lang="en-US" altLang="zh-CN" dirty="0"/>
              <a:t>Default(no configuration, and OBJ_NAME is “”);</a:t>
            </a:r>
          </a:p>
          <a:p>
            <a:pPr algn="l"/>
            <a:endParaRPr lang="zh-CN" altLang="en-US" dirty="0" err="1"/>
          </a:p>
        </p:txBody>
      </p:sp>
    </p:spTree>
    <p:extLst>
      <p:ext uri="{BB962C8B-B14F-4D97-AF65-F5344CB8AC3E}">
        <p14:creationId xmlns:p14="http://schemas.microsoft.com/office/powerpoint/2010/main" val="89331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Multiport</a:t>
            </a:r>
            <a:endParaRPr lang="zh-CN" altLang="en-US" sz="3200" b="1" dirty="0" err="1">
              <a:solidFill>
                <a:srgbClr val="00B0F0"/>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04C4122E-DBEC-9538-211E-63E8953906A2}"/>
              </a:ext>
            </a:extLst>
          </p:cNvPr>
          <p:cNvPicPr>
            <a:picLocks noChangeAspect="1"/>
          </p:cNvPicPr>
          <p:nvPr/>
        </p:nvPicPr>
        <p:blipFill>
          <a:blip r:embed="rId2"/>
          <a:stretch>
            <a:fillRect/>
          </a:stretch>
        </p:blipFill>
        <p:spPr>
          <a:xfrm>
            <a:off x="4727848" y="1088740"/>
            <a:ext cx="6408712" cy="4297755"/>
          </a:xfrm>
          <a:prstGeom prst="rect">
            <a:avLst/>
          </a:prstGeom>
        </p:spPr>
      </p:pic>
      <p:sp>
        <p:nvSpPr>
          <p:cNvPr id="4" name="TextBox 3">
            <a:extLst>
              <a:ext uri="{FF2B5EF4-FFF2-40B4-BE49-F238E27FC236}">
                <a16:creationId xmlns:a16="http://schemas.microsoft.com/office/drawing/2014/main" id="{21469A5D-7E4F-4C87-F203-1DBDBCAFD14F}"/>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support multi ports after you make multi entities;</a:t>
            </a:r>
          </a:p>
          <a:p>
            <a:pPr algn="l"/>
            <a:endParaRPr lang="zh-CN" altLang="en-US" dirty="0" err="1"/>
          </a:p>
        </p:txBody>
      </p:sp>
    </p:spTree>
    <p:extLst>
      <p:ext uri="{BB962C8B-B14F-4D97-AF65-F5344CB8AC3E}">
        <p14:creationId xmlns:p14="http://schemas.microsoft.com/office/powerpoint/2010/main" val="96742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Separating log-file</a:t>
            </a:r>
            <a:endParaRPr lang="zh-CN" altLang="en-US" sz="3200" b="1" dirty="0" err="1">
              <a:solidFill>
                <a:srgbClr val="00B0F0"/>
              </a:solidFill>
            </a:endParaRPr>
          </a:p>
        </p:txBody>
      </p:sp>
      <p:pic>
        <p:nvPicPr>
          <p:cNvPr id="3" name="Picture 2" descr="Text&#10;&#10;Description automatically generated">
            <a:extLst>
              <a:ext uri="{FF2B5EF4-FFF2-40B4-BE49-F238E27FC236}">
                <a16:creationId xmlns:a16="http://schemas.microsoft.com/office/drawing/2014/main" id="{44230930-3573-7C44-5452-FFF465CE7B5D}"/>
              </a:ext>
            </a:extLst>
          </p:cNvPr>
          <p:cNvPicPr>
            <a:picLocks noChangeAspect="1"/>
          </p:cNvPicPr>
          <p:nvPr/>
        </p:nvPicPr>
        <p:blipFill rotWithShape="1">
          <a:blip r:embed="rId2"/>
          <a:srcRect r="13552"/>
          <a:stretch/>
        </p:blipFill>
        <p:spPr>
          <a:xfrm>
            <a:off x="4727848" y="2060848"/>
            <a:ext cx="6840760" cy="2340260"/>
          </a:xfrm>
          <a:prstGeom prst="rect">
            <a:avLst/>
          </a:prstGeom>
        </p:spPr>
      </p:pic>
      <p:sp>
        <p:nvSpPr>
          <p:cNvPr id="4" name="TextBox 3">
            <a:extLst>
              <a:ext uri="{FF2B5EF4-FFF2-40B4-BE49-F238E27FC236}">
                <a16:creationId xmlns:a16="http://schemas.microsoft.com/office/drawing/2014/main" id="{1F850211-B0DB-E4DF-0A46-09F675CFFA18}"/>
              </a:ext>
            </a:extLst>
          </p:cNvPr>
          <p:cNvSpPr txBox="1"/>
          <p:nvPr/>
        </p:nvSpPr>
        <p:spPr>
          <a:xfrm>
            <a:off x="484938" y="1644824"/>
            <a:ext cx="3990882" cy="1107996"/>
          </a:xfrm>
          <a:prstGeom prst="rect">
            <a:avLst/>
          </a:prstGeom>
          <a:noFill/>
        </p:spPr>
        <p:txBody>
          <a:bodyPr wrap="square" lIns="0" tIns="0" rIns="0" bIns="0" rtlCol="0">
            <a:spAutoFit/>
          </a:bodyPr>
          <a:lstStyle/>
          <a:p>
            <a:pPr algn="l"/>
            <a:r>
              <a:rPr lang="en-US" altLang="zh-CN" dirty="0" err="1"/>
              <a:t>LightUart_MultiPort</a:t>
            </a:r>
            <a:r>
              <a:rPr lang="en-US" altLang="zh-CN" dirty="0"/>
              <a:t> will generate multi log-files after running and communicating with the DUT.</a:t>
            </a:r>
          </a:p>
          <a:p>
            <a:pPr algn="l"/>
            <a:endParaRPr lang="zh-CN" altLang="en-US" dirty="0" err="1"/>
          </a:p>
        </p:txBody>
      </p:sp>
    </p:spTree>
    <p:extLst>
      <p:ext uri="{BB962C8B-B14F-4D97-AF65-F5344CB8AC3E}">
        <p14:creationId xmlns:p14="http://schemas.microsoft.com/office/powerpoint/2010/main" val="415060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specifying configuration file</a:t>
            </a:r>
            <a:endParaRPr lang="zh-CN" altLang="en-US" sz="3200" b="1" dirty="0" err="1">
              <a:solidFill>
                <a:srgbClr val="00B0F0"/>
              </a:solidFill>
            </a:endParaRPr>
          </a:p>
        </p:txBody>
      </p:sp>
      <p:pic>
        <p:nvPicPr>
          <p:cNvPr id="3" name="Picture 2">
            <a:extLst>
              <a:ext uri="{FF2B5EF4-FFF2-40B4-BE49-F238E27FC236}">
                <a16:creationId xmlns:a16="http://schemas.microsoft.com/office/drawing/2014/main" id="{2C5A11C6-72FB-17BB-82BA-682A9FFBD0DD}"/>
              </a:ext>
            </a:extLst>
          </p:cNvPr>
          <p:cNvPicPr>
            <a:picLocks noChangeAspect="1"/>
          </p:cNvPicPr>
          <p:nvPr/>
        </p:nvPicPr>
        <p:blipFill>
          <a:blip r:embed="rId2"/>
          <a:stretch>
            <a:fillRect/>
          </a:stretch>
        </p:blipFill>
        <p:spPr>
          <a:xfrm>
            <a:off x="4979876" y="846811"/>
            <a:ext cx="3829076" cy="5109620"/>
          </a:xfrm>
          <a:prstGeom prst="rect">
            <a:avLst/>
          </a:prstGeom>
        </p:spPr>
      </p:pic>
      <p:sp>
        <p:nvSpPr>
          <p:cNvPr id="4" name="TextBox 3">
            <a:extLst>
              <a:ext uri="{FF2B5EF4-FFF2-40B4-BE49-F238E27FC236}">
                <a16:creationId xmlns:a16="http://schemas.microsoft.com/office/drawing/2014/main" id="{CF18C647-FF0A-61EC-4645-1CFC8883C348}"/>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specifying configuration file.</a:t>
            </a:r>
          </a:p>
          <a:p>
            <a:pPr algn="l"/>
            <a:endParaRPr lang="zh-CN" altLang="en-US" dirty="0" err="1"/>
          </a:p>
        </p:txBody>
      </p:sp>
      <p:pic>
        <p:nvPicPr>
          <p:cNvPr id="8" name="Picture 7">
            <a:extLst>
              <a:ext uri="{FF2B5EF4-FFF2-40B4-BE49-F238E27FC236}">
                <a16:creationId xmlns:a16="http://schemas.microsoft.com/office/drawing/2014/main" id="{D10B8136-658E-39CF-13A3-4513ED8FDEE0}"/>
              </a:ext>
            </a:extLst>
          </p:cNvPr>
          <p:cNvPicPr>
            <a:picLocks noChangeAspect="1"/>
          </p:cNvPicPr>
          <p:nvPr/>
        </p:nvPicPr>
        <p:blipFill>
          <a:blip r:embed="rId3"/>
          <a:stretch>
            <a:fillRect/>
          </a:stretch>
        </p:blipFill>
        <p:spPr>
          <a:xfrm>
            <a:off x="8436260" y="764704"/>
            <a:ext cx="2934334" cy="3611488"/>
          </a:xfrm>
          <a:prstGeom prst="rect">
            <a:avLst/>
          </a:prstGeom>
        </p:spPr>
      </p:pic>
    </p:spTree>
    <p:extLst>
      <p:ext uri="{BB962C8B-B14F-4D97-AF65-F5344CB8AC3E}">
        <p14:creationId xmlns:p14="http://schemas.microsoft.com/office/powerpoint/2010/main" val="152694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specifying the parameter “OBJ_NAME”</a:t>
            </a:r>
            <a:endParaRPr lang="zh-CN" altLang="en-US" sz="3200" b="1" dirty="0" err="1">
              <a:solidFill>
                <a:srgbClr val="00B0F0"/>
              </a:solidFill>
            </a:endParaRPr>
          </a:p>
        </p:txBody>
      </p:sp>
      <p:sp>
        <p:nvSpPr>
          <p:cNvPr id="3" name="TextBox 2">
            <a:extLst>
              <a:ext uri="{FF2B5EF4-FFF2-40B4-BE49-F238E27FC236}">
                <a16:creationId xmlns:a16="http://schemas.microsoft.com/office/drawing/2014/main" id="{3F5D3929-3144-6416-37FC-D257F3171172}"/>
              </a:ext>
            </a:extLst>
          </p:cNvPr>
          <p:cNvSpPr txBox="1"/>
          <p:nvPr/>
        </p:nvSpPr>
        <p:spPr>
          <a:xfrm>
            <a:off x="4735016" y="1376772"/>
            <a:ext cx="7049616" cy="1477328"/>
          </a:xfrm>
          <a:prstGeom prst="rect">
            <a:avLst/>
          </a:prstGeom>
          <a:noFill/>
        </p:spPr>
        <p:txBody>
          <a:bodyPr wrap="square">
            <a:spAutoFit/>
          </a:bodyPr>
          <a:lstStyle/>
          <a:p>
            <a:r>
              <a:rPr lang="zh-CN" altLang="en-US" dirty="0"/>
              <a:t>import "DPI-C" context function void xterm_init(int obj_index,input bit[399:0] obj_name,int byte_count);</a:t>
            </a:r>
            <a:endParaRPr lang="en-US" altLang="zh-CN" dirty="0"/>
          </a:p>
          <a:p>
            <a:endParaRPr lang="en-US" altLang="zh-CN" dirty="0"/>
          </a:p>
          <a:p>
            <a:endParaRPr lang="en-US" altLang="zh-CN" dirty="0"/>
          </a:p>
          <a:p>
            <a:endParaRPr lang="zh-CN" altLang="en-US" dirty="0"/>
          </a:p>
        </p:txBody>
      </p:sp>
      <p:pic>
        <p:nvPicPr>
          <p:cNvPr id="7" name="Picture 6">
            <a:extLst>
              <a:ext uri="{FF2B5EF4-FFF2-40B4-BE49-F238E27FC236}">
                <a16:creationId xmlns:a16="http://schemas.microsoft.com/office/drawing/2014/main" id="{B6CABCE3-88EA-8EC3-E12E-8A5EC674CB6F}"/>
              </a:ext>
            </a:extLst>
          </p:cNvPr>
          <p:cNvPicPr>
            <a:picLocks noChangeAspect="1"/>
          </p:cNvPicPr>
          <p:nvPr/>
        </p:nvPicPr>
        <p:blipFill>
          <a:blip r:embed="rId2"/>
          <a:stretch>
            <a:fillRect/>
          </a:stretch>
        </p:blipFill>
        <p:spPr>
          <a:xfrm>
            <a:off x="4735016" y="2266816"/>
            <a:ext cx="5105400" cy="2943225"/>
          </a:xfrm>
          <a:prstGeom prst="rect">
            <a:avLst/>
          </a:prstGeom>
        </p:spPr>
      </p:pic>
      <p:sp>
        <p:nvSpPr>
          <p:cNvPr id="11" name="TextBox 10">
            <a:extLst>
              <a:ext uri="{FF2B5EF4-FFF2-40B4-BE49-F238E27FC236}">
                <a16:creationId xmlns:a16="http://schemas.microsoft.com/office/drawing/2014/main" id="{08E7CEA7-28B5-1360-3C83-18B5EA29B4FA}"/>
              </a:ext>
            </a:extLst>
          </p:cNvPr>
          <p:cNvSpPr txBox="1"/>
          <p:nvPr/>
        </p:nvSpPr>
        <p:spPr>
          <a:xfrm>
            <a:off x="4735016" y="5337212"/>
            <a:ext cx="6761060" cy="923330"/>
          </a:xfrm>
          <a:prstGeom prst="rect">
            <a:avLst/>
          </a:prstGeom>
          <a:noFill/>
        </p:spPr>
        <p:txBody>
          <a:bodyPr wrap="square">
            <a:spAutoFit/>
          </a:bodyPr>
          <a:lstStyle/>
          <a:p>
            <a:r>
              <a:rPr lang="zh-CN" altLang="en-US" dirty="0"/>
              <a:t>LightUartTransactor #(.OBJ_INDEX(1),.OBJ_NAME("light_uart1")) uartTransactor1  (clock10M, cts1, rts1, rxd1, txd1 ,DBR1);</a:t>
            </a:r>
          </a:p>
        </p:txBody>
      </p:sp>
      <p:sp>
        <p:nvSpPr>
          <p:cNvPr id="12" name="TextBox 11">
            <a:extLst>
              <a:ext uri="{FF2B5EF4-FFF2-40B4-BE49-F238E27FC236}">
                <a16:creationId xmlns:a16="http://schemas.microsoft.com/office/drawing/2014/main" id="{354D340E-AF03-1576-D222-0D20A1C5535D}"/>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specifying the parameter “OBJ_NAME”.</a:t>
            </a:r>
          </a:p>
          <a:p>
            <a:pPr algn="l"/>
            <a:endParaRPr lang="zh-CN" altLang="en-US" dirty="0" err="1"/>
          </a:p>
        </p:txBody>
      </p:sp>
    </p:spTree>
    <p:extLst>
      <p:ext uri="{BB962C8B-B14F-4D97-AF65-F5344CB8AC3E}">
        <p14:creationId xmlns:p14="http://schemas.microsoft.com/office/powerpoint/2010/main" val="344863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default(entity name)</a:t>
            </a:r>
            <a:endParaRPr lang="zh-CN" altLang="en-US" sz="3200" b="1" dirty="0" err="1">
              <a:solidFill>
                <a:srgbClr val="00B0F0"/>
              </a:solidFill>
            </a:endParaRPr>
          </a:p>
        </p:txBody>
      </p:sp>
      <p:sp>
        <p:nvSpPr>
          <p:cNvPr id="3" name="TextBox 2">
            <a:extLst>
              <a:ext uri="{FF2B5EF4-FFF2-40B4-BE49-F238E27FC236}">
                <a16:creationId xmlns:a16="http://schemas.microsoft.com/office/drawing/2014/main" id="{E1635F9F-973B-2CA4-133F-273F345AB840}"/>
              </a:ext>
            </a:extLst>
          </p:cNvPr>
          <p:cNvSpPr txBox="1"/>
          <p:nvPr/>
        </p:nvSpPr>
        <p:spPr>
          <a:xfrm>
            <a:off x="4671688" y="3358733"/>
            <a:ext cx="6140836" cy="646331"/>
          </a:xfrm>
          <a:prstGeom prst="rect">
            <a:avLst/>
          </a:prstGeom>
          <a:noFill/>
        </p:spPr>
        <p:txBody>
          <a:bodyPr wrap="square">
            <a:spAutoFit/>
          </a:bodyPr>
          <a:lstStyle/>
          <a:p>
            <a:r>
              <a:rPr lang="zh-CN" altLang="en-US" dirty="0"/>
              <a:t>LightUartTransactor #(.OBJ_INDEX(0),.OBJ_NAME("")) uartTransactor0  (clock10M, cts0, rts0, rxd0, txd0 ,DBR0);</a:t>
            </a:r>
          </a:p>
        </p:txBody>
      </p:sp>
      <p:pic>
        <p:nvPicPr>
          <p:cNvPr id="7" name="Picture 6">
            <a:extLst>
              <a:ext uri="{FF2B5EF4-FFF2-40B4-BE49-F238E27FC236}">
                <a16:creationId xmlns:a16="http://schemas.microsoft.com/office/drawing/2014/main" id="{00CE28FD-5140-584A-6F34-1CBCB795BDC7}"/>
              </a:ext>
            </a:extLst>
          </p:cNvPr>
          <p:cNvPicPr>
            <a:picLocks noChangeAspect="1"/>
          </p:cNvPicPr>
          <p:nvPr/>
        </p:nvPicPr>
        <p:blipFill>
          <a:blip r:embed="rId2"/>
          <a:stretch>
            <a:fillRect/>
          </a:stretch>
        </p:blipFill>
        <p:spPr>
          <a:xfrm>
            <a:off x="4547828" y="1520788"/>
            <a:ext cx="7200800" cy="1023890"/>
          </a:xfrm>
          <a:prstGeom prst="rect">
            <a:avLst/>
          </a:prstGeom>
        </p:spPr>
      </p:pic>
      <p:sp>
        <p:nvSpPr>
          <p:cNvPr id="8" name="TextBox 7">
            <a:extLst>
              <a:ext uri="{FF2B5EF4-FFF2-40B4-BE49-F238E27FC236}">
                <a16:creationId xmlns:a16="http://schemas.microsoft.com/office/drawing/2014/main" id="{0370A8B2-AF89-6B73-1C6F-7E56897BCE78}"/>
              </a:ext>
            </a:extLst>
          </p:cNvPr>
          <p:cNvSpPr txBox="1"/>
          <p:nvPr/>
        </p:nvSpPr>
        <p:spPr>
          <a:xfrm>
            <a:off x="484938" y="1644824"/>
            <a:ext cx="3990882" cy="1384995"/>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default(named by entity name):</a:t>
            </a:r>
          </a:p>
          <a:p>
            <a:pPr marL="342900" indent="-342900" algn="l">
              <a:buAutoNum type="arabicPeriod"/>
            </a:pPr>
            <a:r>
              <a:rPr lang="en-US" altLang="zh-CN" dirty="0"/>
              <a:t>Disable configuration file;</a:t>
            </a:r>
          </a:p>
          <a:p>
            <a:pPr marL="342900" indent="-342900" algn="l">
              <a:buAutoNum type="arabicPeriod"/>
            </a:pPr>
            <a:r>
              <a:rPr lang="en-US" altLang="zh-CN" dirty="0"/>
              <a:t>OBJ_NAME is empty;</a:t>
            </a:r>
          </a:p>
          <a:p>
            <a:pPr algn="l"/>
            <a:endParaRPr lang="zh-CN" altLang="en-US" dirty="0" err="1"/>
          </a:p>
        </p:txBody>
      </p:sp>
    </p:spTree>
    <p:extLst>
      <p:ext uri="{BB962C8B-B14F-4D97-AF65-F5344CB8AC3E}">
        <p14:creationId xmlns:p14="http://schemas.microsoft.com/office/powerpoint/2010/main" val="109662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C++ style code</a:t>
            </a:r>
            <a:endParaRPr lang="zh-CN" altLang="en-US" sz="3200" b="1" dirty="0" err="1">
              <a:solidFill>
                <a:srgbClr val="00B0F0"/>
              </a:solidFill>
            </a:endParaRPr>
          </a:p>
        </p:txBody>
      </p:sp>
      <p:pic>
        <p:nvPicPr>
          <p:cNvPr id="3" name="Picture 2">
            <a:extLst>
              <a:ext uri="{FF2B5EF4-FFF2-40B4-BE49-F238E27FC236}">
                <a16:creationId xmlns:a16="http://schemas.microsoft.com/office/drawing/2014/main" id="{9D866CC6-50B8-A104-91DC-0B9E470EB973}"/>
              </a:ext>
            </a:extLst>
          </p:cNvPr>
          <p:cNvPicPr>
            <a:picLocks noChangeAspect="1"/>
          </p:cNvPicPr>
          <p:nvPr/>
        </p:nvPicPr>
        <p:blipFill>
          <a:blip r:embed="rId2"/>
          <a:stretch>
            <a:fillRect/>
          </a:stretch>
        </p:blipFill>
        <p:spPr>
          <a:xfrm>
            <a:off x="4871864" y="800708"/>
            <a:ext cx="4612807" cy="5154731"/>
          </a:xfrm>
          <a:prstGeom prst="rect">
            <a:avLst/>
          </a:prstGeom>
        </p:spPr>
      </p:pic>
      <p:sp>
        <p:nvSpPr>
          <p:cNvPr id="4" name="TextBox 3">
            <a:extLst>
              <a:ext uri="{FF2B5EF4-FFF2-40B4-BE49-F238E27FC236}">
                <a16:creationId xmlns:a16="http://schemas.microsoft.com/office/drawing/2014/main" id="{6640D28A-D54A-709F-5613-E97462E0114D}"/>
              </a:ext>
            </a:extLst>
          </p:cNvPr>
          <p:cNvSpPr txBox="1"/>
          <p:nvPr/>
        </p:nvSpPr>
        <p:spPr>
          <a:xfrm>
            <a:off x="484938" y="1644824"/>
            <a:ext cx="3990882" cy="1107996"/>
          </a:xfrm>
          <a:prstGeom prst="rect">
            <a:avLst/>
          </a:prstGeom>
          <a:noFill/>
        </p:spPr>
        <p:txBody>
          <a:bodyPr wrap="square" lIns="0" tIns="0" rIns="0" bIns="0" rtlCol="0">
            <a:spAutoFit/>
          </a:bodyPr>
          <a:lstStyle/>
          <a:p>
            <a:pPr algn="l"/>
            <a:r>
              <a:rPr lang="en-US" altLang="zh-CN" dirty="0" err="1"/>
              <a:t>LightUart_MultiPort</a:t>
            </a:r>
            <a:r>
              <a:rPr lang="en-US" altLang="zh-CN" dirty="0"/>
              <a:t> support C++ style code for OOP. It is more convenient for the programmer.</a:t>
            </a:r>
          </a:p>
          <a:p>
            <a:pPr algn="l"/>
            <a:endParaRPr lang="zh-CN" altLang="en-US" dirty="0" err="1"/>
          </a:p>
        </p:txBody>
      </p:sp>
    </p:spTree>
    <p:extLst>
      <p:ext uri="{BB962C8B-B14F-4D97-AF65-F5344CB8AC3E}">
        <p14:creationId xmlns:p14="http://schemas.microsoft.com/office/powerpoint/2010/main" val="140612394"/>
      </p:ext>
    </p:extLst>
  </p:cSld>
  <p:clrMapOvr>
    <a:masterClrMapping/>
  </p:clrMapOvr>
</p:sld>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967</Words>
  <Application>Microsoft Office PowerPoint</Application>
  <PresentationFormat>Widescreen</PresentationFormat>
  <Paragraphs>155</Paragraphs>
  <Slides>21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Siemens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dc:creator>Navales, Natalie (DI SW ST&amp;MK BM E&amp;CC)</dc:creator>
  <cp:keywords>Template</cp:keywords>
  <dc:description>Version 3.3.0
March 2021</dc:description>
  <cp:lastModifiedBy>Zhang, Hongbo (DI SW EDAGS TSS HAV&amp;AE PR)</cp:lastModifiedBy>
  <cp:revision>290</cp:revision>
  <dcterms:created xsi:type="dcterms:W3CDTF">2020-07-27T12:43:17Z</dcterms:created>
  <dcterms:modified xsi:type="dcterms:W3CDTF">2023-05-05T06:29:31Z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2023-04-20T02:40:55Z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4ddd3146-7b69-4340-8161-3a1ec0f0345a</vt:lpwstr>
  </property>
  <property fmtid="{D5CDD505-2E9C-101B-9397-08002B2CF9AE}" pid="8" name="MSIP_Label_6f75f480-7803-4ee9-bb54-84d0635fdbe7_ContentBits">
    <vt:lpwstr>0</vt:lpwstr>
  </property>
</Properties>
</file>